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1"/>
  </p:sldMasterIdLst>
  <p:notesMasterIdLst>
    <p:notesMasterId r:id="rId75"/>
  </p:notesMasterIdLst>
  <p:sldIdLst>
    <p:sldId id="256" r:id="rId2"/>
    <p:sldId id="1835" r:id="rId3"/>
    <p:sldId id="1834" r:id="rId4"/>
    <p:sldId id="1836" r:id="rId5"/>
    <p:sldId id="1837" r:id="rId6"/>
    <p:sldId id="1838" r:id="rId7"/>
    <p:sldId id="1839" r:id="rId8"/>
    <p:sldId id="1840" r:id="rId9"/>
    <p:sldId id="270" r:id="rId10"/>
    <p:sldId id="1841" r:id="rId11"/>
    <p:sldId id="1842" r:id="rId12"/>
    <p:sldId id="1843" r:id="rId13"/>
    <p:sldId id="1844" r:id="rId14"/>
    <p:sldId id="493" r:id="rId15"/>
    <p:sldId id="365" r:id="rId16"/>
    <p:sldId id="366" r:id="rId17"/>
    <p:sldId id="367" r:id="rId18"/>
    <p:sldId id="277" r:id="rId19"/>
    <p:sldId id="278" r:id="rId20"/>
    <p:sldId id="1845" r:id="rId21"/>
    <p:sldId id="1846" r:id="rId22"/>
    <p:sldId id="1847" r:id="rId23"/>
    <p:sldId id="1848" r:id="rId24"/>
    <p:sldId id="1849" r:id="rId25"/>
    <p:sldId id="1850" r:id="rId26"/>
    <p:sldId id="1851" r:id="rId27"/>
    <p:sldId id="1852" r:id="rId28"/>
    <p:sldId id="1853" r:id="rId29"/>
    <p:sldId id="288" r:id="rId30"/>
    <p:sldId id="1854" r:id="rId31"/>
    <p:sldId id="290" r:id="rId32"/>
    <p:sldId id="291" r:id="rId33"/>
    <p:sldId id="1855" r:id="rId34"/>
    <p:sldId id="1856" r:id="rId35"/>
    <p:sldId id="1857" r:id="rId36"/>
    <p:sldId id="295" r:id="rId37"/>
    <p:sldId id="296" r:id="rId38"/>
    <p:sldId id="297" r:id="rId39"/>
    <p:sldId id="1858" r:id="rId40"/>
    <p:sldId id="1859" r:id="rId41"/>
    <p:sldId id="305" r:id="rId42"/>
    <p:sldId id="306" r:id="rId43"/>
    <p:sldId id="307" r:id="rId44"/>
    <p:sldId id="308" r:id="rId45"/>
    <p:sldId id="1860" r:id="rId46"/>
    <p:sldId id="1861" r:id="rId47"/>
    <p:sldId id="1862" r:id="rId48"/>
    <p:sldId id="1863" r:id="rId49"/>
    <p:sldId id="1864" r:id="rId50"/>
    <p:sldId id="1865" r:id="rId51"/>
    <p:sldId id="317" r:id="rId52"/>
    <p:sldId id="318" r:id="rId53"/>
    <p:sldId id="1866" r:id="rId54"/>
    <p:sldId id="320" r:id="rId55"/>
    <p:sldId id="321" r:id="rId56"/>
    <p:sldId id="322" r:id="rId57"/>
    <p:sldId id="324" r:id="rId58"/>
    <p:sldId id="1867" r:id="rId59"/>
    <p:sldId id="328" r:id="rId60"/>
    <p:sldId id="1868" r:id="rId61"/>
    <p:sldId id="1869" r:id="rId62"/>
    <p:sldId id="1870" r:id="rId63"/>
    <p:sldId id="332" r:id="rId64"/>
    <p:sldId id="333" r:id="rId65"/>
    <p:sldId id="334" r:id="rId66"/>
    <p:sldId id="335" r:id="rId67"/>
    <p:sldId id="336" r:id="rId68"/>
    <p:sldId id="337" r:id="rId69"/>
    <p:sldId id="338" r:id="rId70"/>
    <p:sldId id="339" r:id="rId71"/>
    <p:sldId id="340" r:id="rId72"/>
    <p:sldId id="341" r:id="rId73"/>
    <p:sldId id="1875" r:id="rId74"/>
  </p:sldIdLst>
  <p:sldSz cx="9144000" cy="5143500" type="screen16x9"/>
  <p:notesSz cx="6858000" cy="9144000"/>
  <p:defaultTextStyle>
    <a:defPPr>
      <a:defRPr lang="en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A66B38-5008-4EB1-977E-EC44ADA88DE1}">
  <a:tblStyle styleId="{A1A66B38-5008-4EB1-977E-EC44ADA88DE1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807"/>
    <p:restoredTop sz="94709"/>
  </p:normalViewPr>
  <p:slideViewPr>
    <p:cSldViewPr snapToGrid="0" snapToObjects="1">
      <p:cViewPr varScale="1">
        <p:scale>
          <a:sx n="150" d="100"/>
          <a:sy n="150" d="100"/>
        </p:scale>
        <p:origin x="168" y="82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7448524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913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3071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74970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1231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Shape 3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84393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61905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Shape 4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85629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Shape 4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01111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Shape 4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24628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Shape 4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6530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68379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Shape 4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50694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Shape 4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45140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Shape 4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63335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hape 4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Shape 4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044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Shape 4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1006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Shape 4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8055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Shape 5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Shape 5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6861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Shape 5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56897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Shape 5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Shape 5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51673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Shape 5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6530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60431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Shape 5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860877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Shape 5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Shape 5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36038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Shape 5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988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Shape 5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00087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Shape 6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21102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Shape 6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Shape 6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507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Shape 6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Shape 6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12841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Shape 6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Shape 6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93488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Shape 7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Shape 7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451601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Shape 7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Shape 7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63272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Shape 7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Shape 7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86745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Shape 7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Shape 7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999289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Shape 7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Shape 7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28133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Shape 7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Shape 7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238882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Shape 7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Shape 7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697148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Shape 8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Shape 8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88403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Shape 8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Shape 8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569680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Shape 8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Shape 8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96734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Shape 8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Shape 8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473262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Shape 8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Shape 8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3645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439227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Shape 8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Shape 8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816945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hape 8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Shape 8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571670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Shape 8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Shape 8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02421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Shape 8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Shape 8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420492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Shape 9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Shape 9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62485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Shape 9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Shape 9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73321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Shape 9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Shape 9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752809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Shape 9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Shape 9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95066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Shape 9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Shape 9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Shape 9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Shape 9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698619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Shape 9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Shape 9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Shape 9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" name="Shape 9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Shape 9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Shape 9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Shape 10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Shape 10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Shape 10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" name="Shape 10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Shape 10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Shape 10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Shape 10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Shape 10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Shape 10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Shape 10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Shape 10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Shape 10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75373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5300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8950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5058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610DC-FB34-3346-BFA3-01B4A66C08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EB00CB-DA1E-CE44-9B02-90B058E20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ECDC3-ABF5-FD49-922B-A905D0B71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1531-CF33-394E-8C36-9C1FA57CF54E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E63CBE-F004-164B-8130-D89E392F5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4C583E-F5AD-BE4F-B320-0C9D9A70D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 smtClean="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58274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3E4A-A36E-2B42-895D-147F1F527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EF1C1C-22C7-A143-BD5D-4CDA4D76D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E336E-828B-9E46-BC75-D472731D5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1531-CF33-394E-8C36-9C1FA57CF54E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181EE-F4A4-FB4B-9742-65BF41692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427F7-C2AC-AA41-A0D4-2F42F37CB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 smtClean="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928323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A1211F-9C88-9541-BB2A-D18D07DE4B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2C0BC6-D028-534B-8D31-4836AA7E2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59C07-9D2A-5046-8415-8157AAEA9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1531-CF33-394E-8C36-9C1FA57CF54E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DA246-63E8-9847-90D5-2F13B9BE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98C26-9DEF-8047-B0FA-F7D0CD0F9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 smtClean="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39812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10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172" y="205014"/>
            <a:ext cx="8228763" cy="858756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994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172" y="1203631"/>
            <a:ext cx="8228763" cy="2983113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177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19936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5A791-32E8-5241-A85E-B95552467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1833A-9241-8F4D-BAE9-4EB2FD327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C65DF-4FCC-EA49-B893-4E52388CA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8FC7D-893A-8D4C-A0A6-F38D47C8D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F3CDD-1880-4A4E-913A-83A46A48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134A590-6033-DE48-865B-A0558AEFCBD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208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E2584-8EA1-E244-B225-2A5EE6E37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683B45-ADD2-3C46-B944-B07F2175F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D4158-37FD-4648-86E7-6D09904DF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1531-CF33-394E-8C36-9C1FA57CF54E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E2B3D-48F4-6143-9D37-5D650C8FC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94407-88E5-3245-83C4-C23C2A67B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 smtClean="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49455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D07C1-A6CD-C24F-BEA0-1B8B97E86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A9FEB-B3B5-E04A-882B-D86F5D64AB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3B2563-1EA1-454F-81C3-7106671FE4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01157-79DF-054B-9959-80E34550B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1531-CF33-394E-8C36-9C1FA57CF54E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643DC9-1569-2A4C-87AB-DD5E458B2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991B27-A736-434E-A052-49B95F736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 smtClean="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67906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717B8-55EB-6245-BD2D-D0E91B73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73B8B-7E0F-8B4C-A0BE-2EAA267D8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36F506-855C-664A-94A4-CA86E5217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E1B5EA-DF63-974F-ADA5-50AA6919E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723D6F-494F-9948-8262-4A752DB7D4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3A5B1D-746C-9F4F-A502-2C4F6E50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1531-CF33-394E-8C36-9C1FA57CF54E}" type="datetimeFigureOut">
              <a:rPr lang="en-US" smtClean="0"/>
              <a:t>12/9/21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AAF89C-0398-9A4B-A0CB-9A9C60476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9054E8-6076-9D4E-9D34-7D7A0E3C2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 smtClean="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32973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0FF5A-DCE4-7640-9D2B-5E3ABB43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F63EB6-D23C-7B46-B2B2-FC8D16502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1531-CF33-394E-8C36-9C1FA57CF54E}" type="datetimeFigureOut">
              <a:rPr lang="en-US" smtClean="0"/>
              <a:t>12/9/21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A5B4FB-B3B8-D84B-A54C-64C88D828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02EDFA-BBC5-2B4C-8BDB-0B5AD55B3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 smtClean="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592905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A34F59-6804-6642-A3E5-FCDF51AF5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1531-CF33-394E-8C36-9C1FA57CF54E}" type="datetimeFigureOut">
              <a:rPr lang="en-US" smtClean="0"/>
              <a:t>12/9/21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1767B7-B9D5-9F46-A9CA-4A3446BD6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DF4CD8-CBB6-1A4A-B5FC-F752E3EE1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0730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5158C-F736-894C-9286-0DC1967FD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EA0CA-B7AD-EE4D-93B8-C7A0A66C4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98D2B4-9DE0-D84D-A2F1-BBACFB72C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DFD9B-2D68-D440-9595-B045A013B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1531-CF33-394E-8C36-9C1FA57CF54E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D03F1-539A-E84A-8540-B308BE3A8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F00852-C3F8-1042-B4A3-711465F59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 smtClean="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104151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3A304-7AFE-764F-BFCF-540EA9CBC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B89FC6-4989-314A-A06A-565F6859E6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FBDE81-5F7D-3B42-910E-F3121E2D79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EB9C69-0FB3-1A4B-A504-DA3AD6A8A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1531-CF33-394E-8C36-9C1FA57CF54E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7E518-C243-D944-812A-3FFC668A0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F8281C-5D2C-BF47-9AAA-55A4226F8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 smtClean="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22579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B3F542-FEB5-374C-84A1-6E93F6E7B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2AE2F-EE7A-A64A-B78F-F0CCD2270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53FC0-02AD-8042-8E50-9A5210EDB4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E1531-CF33-394E-8C36-9C1FA57CF54E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9274D-BF43-934C-BBBA-0B3E0E354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E68E2-AA93-A742-B104-7E20C49E79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 smtClean="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07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O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3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7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0"/>
          <p:cNvSpPr txBox="1"/>
          <p:nvPr/>
        </p:nvSpPr>
        <p:spPr>
          <a:xfrm>
            <a:off x="140426" y="318103"/>
            <a:ext cx="8872800" cy="173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ro-RO" sz="4000" dirty="0" err="1"/>
              <a:t>Convolutional</a:t>
            </a:r>
            <a:r>
              <a:rPr lang="ro-RO" sz="4000" dirty="0"/>
              <a:t> Neural </a:t>
            </a:r>
            <a:r>
              <a:rPr lang="ro-RO" sz="4000" dirty="0" err="1"/>
              <a:t>Networks</a:t>
            </a:r>
            <a:endParaRPr lang="ro-RO" sz="4000" dirty="0"/>
          </a:p>
        </p:txBody>
      </p:sp>
      <p:sp>
        <p:nvSpPr>
          <p:cNvPr id="5" name="TextShape 2">
            <a:extLst>
              <a:ext uri="{FF2B5EF4-FFF2-40B4-BE49-F238E27FC236}">
                <a16:creationId xmlns:a16="http://schemas.microsoft.com/office/drawing/2014/main" id="{B595975C-07C3-F646-A867-F88F0D95DB8E}"/>
              </a:ext>
            </a:extLst>
          </p:cNvPr>
          <p:cNvSpPr txBox="1"/>
          <p:nvPr/>
        </p:nvSpPr>
        <p:spPr>
          <a:xfrm>
            <a:off x="36180" y="2353586"/>
            <a:ext cx="9071640" cy="257622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 Ionescu, Prof. PhD.</a:t>
            </a:r>
          </a:p>
          <a:p>
            <a:pPr algn="ctr">
              <a:spcBef>
                <a:spcPts val="799"/>
              </a:spcBef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Faculty of Mathematics and Computer Science</a:t>
            </a:r>
          </a:p>
          <a:p>
            <a:pPr algn="ctr">
              <a:spcBef>
                <a:spcPts val="79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University of Bucharest</a:t>
            </a:r>
          </a:p>
        </p:txBody>
      </p:sp>
    </p:spTree>
    <p:extLst>
      <p:ext uri="{BB962C8B-B14F-4D97-AF65-F5344CB8AC3E}">
        <p14:creationId xmlns:p14="http://schemas.microsoft.com/office/powerpoint/2010/main" val="2757147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/>
        </p:nvSpPr>
        <p:spPr>
          <a:xfrm>
            <a:off x="1221875" y="962250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9" name="Shape 259"/>
          <p:cNvSpPr/>
          <p:nvPr/>
        </p:nvSpPr>
        <p:spPr>
          <a:xfrm>
            <a:off x="5703350" y="962250"/>
            <a:ext cx="956400" cy="2757900"/>
          </a:xfrm>
          <a:prstGeom prst="cube">
            <a:avLst>
              <a:gd name="adj" fmla="val 90357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1" name="Shape 261"/>
          <p:cNvSpPr txBox="1"/>
          <p:nvPr/>
        </p:nvSpPr>
        <p:spPr>
          <a:xfrm>
            <a:off x="1834500" y="326225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262" name="Shape 262"/>
          <p:cNvSpPr txBox="1"/>
          <p:nvPr/>
        </p:nvSpPr>
        <p:spPr>
          <a:xfrm>
            <a:off x="2198800" y="1189075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263" name="Shape 263"/>
          <p:cNvSpPr txBox="1"/>
          <p:nvPr/>
        </p:nvSpPr>
        <p:spPr>
          <a:xfrm>
            <a:off x="1163887" y="3653882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cxnSp>
        <p:nvCxnSpPr>
          <p:cNvPr id="264" name="Shape 264"/>
          <p:cNvCxnSpPr/>
          <p:nvPr/>
        </p:nvCxnSpPr>
        <p:spPr>
          <a:xfrm>
            <a:off x="2828900" y="2344500"/>
            <a:ext cx="236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65" name="Shape 265"/>
          <p:cNvSpPr txBox="1"/>
          <p:nvPr/>
        </p:nvSpPr>
        <p:spPr>
          <a:xfrm>
            <a:off x="2851825" y="2329950"/>
            <a:ext cx="3272400" cy="81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Convolution Layer</a:t>
            </a:r>
          </a:p>
        </p:txBody>
      </p:sp>
      <p:sp>
        <p:nvSpPr>
          <p:cNvPr id="266" name="Shape 266"/>
          <p:cNvSpPr/>
          <p:nvPr/>
        </p:nvSpPr>
        <p:spPr>
          <a:xfrm>
            <a:off x="5852727" y="962250"/>
            <a:ext cx="956400" cy="2757900"/>
          </a:xfrm>
          <a:prstGeom prst="cube">
            <a:avLst>
              <a:gd name="adj" fmla="val 90357"/>
            </a:avLst>
          </a:prstGeom>
          <a:solidFill>
            <a:srgbClr val="D9EAD3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7" name="Shape 267"/>
          <p:cNvSpPr txBox="1"/>
          <p:nvPr/>
        </p:nvSpPr>
        <p:spPr>
          <a:xfrm>
            <a:off x="5830700" y="523675"/>
            <a:ext cx="2063399" cy="54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activation maps</a:t>
            </a:r>
          </a:p>
        </p:txBody>
      </p:sp>
      <p:sp>
        <p:nvSpPr>
          <p:cNvPr id="268" name="Shape 268"/>
          <p:cNvSpPr txBox="1"/>
          <p:nvPr/>
        </p:nvSpPr>
        <p:spPr>
          <a:xfrm>
            <a:off x="5965821" y="3675729"/>
            <a:ext cx="328199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6</a:t>
            </a:r>
          </a:p>
        </p:txBody>
      </p:sp>
      <p:sp>
        <p:nvSpPr>
          <p:cNvPr id="269" name="Shape 269"/>
          <p:cNvSpPr txBox="1"/>
          <p:nvPr/>
        </p:nvSpPr>
        <p:spPr>
          <a:xfrm>
            <a:off x="7021405" y="3239275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28</a:t>
            </a:r>
          </a:p>
        </p:txBody>
      </p:sp>
      <p:sp>
        <p:nvSpPr>
          <p:cNvPr id="270" name="Shape 270"/>
          <p:cNvSpPr txBox="1"/>
          <p:nvPr/>
        </p:nvSpPr>
        <p:spPr>
          <a:xfrm>
            <a:off x="7513105" y="1658962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28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276325" y="94975"/>
            <a:ext cx="8721000" cy="38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/>
              <a:t>For example, if we had 6 5x5 filters, we’ll get 6 separate activation maps:</a:t>
            </a:r>
          </a:p>
        </p:txBody>
      </p:sp>
      <p:sp>
        <p:nvSpPr>
          <p:cNvPr id="272" name="Shape 272"/>
          <p:cNvSpPr/>
          <p:nvPr/>
        </p:nvSpPr>
        <p:spPr>
          <a:xfrm>
            <a:off x="6005127" y="962250"/>
            <a:ext cx="956400" cy="2757900"/>
          </a:xfrm>
          <a:prstGeom prst="cube">
            <a:avLst>
              <a:gd name="adj" fmla="val 90357"/>
            </a:avLst>
          </a:prstGeom>
          <a:solidFill>
            <a:srgbClr val="F4CCCC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/>
          <p:nvPr/>
        </p:nvSpPr>
        <p:spPr>
          <a:xfrm>
            <a:off x="6157527" y="962250"/>
            <a:ext cx="956400" cy="2757900"/>
          </a:xfrm>
          <a:prstGeom prst="cube">
            <a:avLst>
              <a:gd name="adj" fmla="val 90357"/>
            </a:avLst>
          </a:prstGeom>
          <a:solidFill>
            <a:srgbClr val="FFF2CC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4" name="Shape 274"/>
          <p:cNvSpPr/>
          <p:nvPr/>
        </p:nvSpPr>
        <p:spPr>
          <a:xfrm>
            <a:off x="6309927" y="962250"/>
            <a:ext cx="956400" cy="2757900"/>
          </a:xfrm>
          <a:prstGeom prst="cube">
            <a:avLst>
              <a:gd name="adj" fmla="val 90357"/>
            </a:avLst>
          </a:prstGeom>
          <a:solidFill>
            <a:srgbClr val="D9D2E9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5" name="Shape 275"/>
          <p:cNvSpPr/>
          <p:nvPr/>
        </p:nvSpPr>
        <p:spPr>
          <a:xfrm>
            <a:off x="6462327" y="962250"/>
            <a:ext cx="956400" cy="2757900"/>
          </a:xfrm>
          <a:prstGeom prst="cube">
            <a:avLst>
              <a:gd name="adj" fmla="val 90357"/>
            </a:avLst>
          </a:prstGeom>
          <a:solidFill>
            <a:srgbClr val="FCE5CD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6" name="Shape 276"/>
          <p:cNvSpPr txBox="1"/>
          <p:nvPr/>
        </p:nvSpPr>
        <p:spPr>
          <a:xfrm>
            <a:off x="1188486" y="4155629"/>
            <a:ext cx="6599077" cy="4659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 dirty="0"/>
              <a:t>We stack these up to get a “new image” of size 28x28x6!</a:t>
            </a:r>
          </a:p>
        </p:txBody>
      </p:sp>
    </p:spTree>
    <p:extLst>
      <p:ext uri="{BB962C8B-B14F-4D97-AF65-F5344CB8AC3E}">
        <p14:creationId xmlns:p14="http://schemas.microsoft.com/office/powerpoint/2010/main" val="1092698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/>
        </p:nvSpPr>
        <p:spPr>
          <a:xfrm>
            <a:off x="305225" y="155426"/>
            <a:ext cx="8548200" cy="7358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Preview: </a:t>
            </a:r>
            <a:r>
              <a:rPr lang="en" sz="1800" dirty="0"/>
              <a:t>A </a:t>
            </a:r>
            <a:r>
              <a:rPr lang="en" sz="1800" dirty="0" err="1"/>
              <a:t>ConvNet</a:t>
            </a:r>
            <a:r>
              <a:rPr lang="en" sz="1800" dirty="0"/>
              <a:t> is a sequence of Convolutional Layers, interposed with activation functions</a:t>
            </a:r>
          </a:p>
        </p:txBody>
      </p:sp>
      <p:sp>
        <p:nvSpPr>
          <p:cNvPr id="299" name="Shape 299"/>
          <p:cNvSpPr/>
          <p:nvPr/>
        </p:nvSpPr>
        <p:spPr>
          <a:xfrm>
            <a:off x="177075" y="1126300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0" name="Shape 300"/>
          <p:cNvSpPr txBox="1"/>
          <p:nvPr/>
        </p:nvSpPr>
        <p:spPr>
          <a:xfrm>
            <a:off x="789700" y="342630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1154000" y="1353125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302" name="Shape 302"/>
          <p:cNvSpPr txBox="1"/>
          <p:nvPr/>
        </p:nvSpPr>
        <p:spPr>
          <a:xfrm>
            <a:off x="119087" y="3817932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cxnSp>
        <p:nvCxnSpPr>
          <p:cNvPr id="303" name="Shape 303"/>
          <p:cNvCxnSpPr/>
          <p:nvPr/>
        </p:nvCxnSpPr>
        <p:spPr>
          <a:xfrm>
            <a:off x="1481875" y="2404950"/>
            <a:ext cx="987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04" name="Shape 304"/>
          <p:cNvSpPr txBox="1"/>
          <p:nvPr/>
        </p:nvSpPr>
        <p:spPr>
          <a:xfrm>
            <a:off x="1521200" y="2419200"/>
            <a:ext cx="9875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CONV,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ReLU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e.g. 6 5x5x3 filters</a:t>
            </a:r>
          </a:p>
        </p:txBody>
      </p:sp>
      <p:sp>
        <p:nvSpPr>
          <p:cNvPr id="305" name="Shape 305"/>
          <p:cNvSpPr/>
          <p:nvPr/>
        </p:nvSpPr>
        <p:spPr>
          <a:xfrm>
            <a:off x="2691675" y="1126300"/>
            <a:ext cx="956400" cy="2757900"/>
          </a:xfrm>
          <a:prstGeom prst="cube">
            <a:avLst>
              <a:gd name="adj" fmla="val 77711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6" name="Shape 306"/>
          <p:cNvSpPr txBox="1"/>
          <p:nvPr/>
        </p:nvSpPr>
        <p:spPr>
          <a:xfrm>
            <a:off x="3304300" y="342630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28</a:t>
            </a:r>
          </a:p>
        </p:txBody>
      </p:sp>
      <p:sp>
        <p:nvSpPr>
          <p:cNvPr id="307" name="Shape 307"/>
          <p:cNvSpPr txBox="1"/>
          <p:nvPr/>
        </p:nvSpPr>
        <p:spPr>
          <a:xfrm>
            <a:off x="3668600" y="1353125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28</a:t>
            </a:r>
          </a:p>
        </p:txBody>
      </p:sp>
      <p:sp>
        <p:nvSpPr>
          <p:cNvPr id="308" name="Shape 308"/>
          <p:cNvSpPr txBox="1"/>
          <p:nvPr/>
        </p:nvSpPr>
        <p:spPr>
          <a:xfrm>
            <a:off x="2633687" y="3817932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6</a:t>
            </a:r>
          </a:p>
        </p:txBody>
      </p:sp>
      <p:cxnSp>
        <p:nvCxnSpPr>
          <p:cNvPr id="309" name="Shape 309"/>
          <p:cNvCxnSpPr/>
          <p:nvPr/>
        </p:nvCxnSpPr>
        <p:spPr>
          <a:xfrm>
            <a:off x="4225075" y="2404950"/>
            <a:ext cx="987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10" name="Shape 310"/>
          <p:cNvSpPr txBox="1"/>
          <p:nvPr/>
        </p:nvSpPr>
        <p:spPr>
          <a:xfrm>
            <a:off x="4264400" y="2419200"/>
            <a:ext cx="10632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CONV,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ReLU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38761D"/>
                </a:solidFill>
              </a:rPr>
              <a:t>e.g. 10 5x5x</a:t>
            </a:r>
            <a:r>
              <a:rPr lang="en" sz="1800" b="1">
                <a:solidFill>
                  <a:srgbClr val="38761D"/>
                </a:solidFill>
              </a:rPr>
              <a:t>6 </a:t>
            </a:r>
            <a:r>
              <a:rPr lang="en" sz="1800">
                <a:solidFill>
                  <a:srgbClr val="38761D"/>
                </a:solidFill>
              </a:rPr>
              <a:t>filters</a:t>
            </a:r>
          </a:p>
        </p:txBody>
      </p:sp>
      <p:sp>
        <p:nvSpPr>
          <p:cNvPr id="311" name="Shape 311"/>
          <p:cNvSpPr/>
          <p:nvPr/>
        </p:nvSpPr>
        <p:spPr>
          <a:xfrm>
            <a:off x="5434875" y="1126300"/>
            <a:ext cx="956400" cy="2757900"/>
          </a:xfrm>
          <a:prstGeom prst="cube">
            <a:avLst>
              <a:gd name="adj" fmla="val 77711"/>
            </a:avLst>
          </a:prstGeom>
          <a:solidFill>
            <a:srgbClr val="D9EAD3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12" name="Shape 312"/>
          <p:cNvCxnSpPr/>
          <p:nvPr/>
        </p:nvCxnSpPr>
        <p:spPr>
          <a:xfrm>
            <a:off x="6815875" y="2404950"/>
            <a:ext cx="987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13" name="Shape 313"/>
          <p:cNvSpPr txBox="1"/>
          <p:nvPr/>
        </p:nvSpPr>
        <p:spPr>
          <a:xfrm>
            <a:off x="6855200" y="2419200"/>
            <a:ext cx="9875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CONV,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ReLU</a:t>
            </a:r>
          </a:p>
        </p:txBody>
      </p:sp>
      <p:sp>
        <p:nvSpPr>
          <p:cNvPr id="314" name="Shape 314"/>
          <p:cNvSpPr txBox="1"/>
          <p:nvPr/>
        </p:nvSpPr>
        <p:spPr>
          <a:xfrm>
            <a:off x="8071800" y="2160150"/>
            <a:ext cx="956400" cy="35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….</a:t>
            </a:r>
          </a:p>
        </p:txBody>
      </p:sp>
      <p:sp>
        <p:nvSpPr>
          <p:cNvPr id="315" name="Shape 315"/>
          <p:cNvSpPr txBox="1"/>
          <p:nvPr/>
        </p:nvSpPr>
        <p:spPr>
          <a:xfrm>
            <a:off x="5300687" y="3817932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10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6047500" y="342630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24</a:t>
            </a:r>
          </a:p>
        </p:txBody>
      </p:sp>
      <p:sp>
        <p:nvSpPr>
          <p:cNvPr id="317" name="Shape 317"/>
          <p:cNvSpPr txBox="1"/>
          <p:nvPr/>
        </p:nvSpPr>
        <p:spPr>
          <a:xfrm>
            <a:off x="6411800" y="1353125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1582658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" grpId="0"/>
      <p:bldP spid="311" grpId="0" animBg="1"/>
      <p:bldP spid="313" grpId="0"/>
      <p:bldP spid="314" grpId="0"/>
      <p:bldP spid="315" grpId="0"/>
      <p:bldP spid="316" grpId="0"/>
      <p:bldP spid="3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266217" y="127906"/>
            <a:ext cx="8396857" cy="5373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/>
              <a:t>Filters correspond to features / parts of the objects</a:t>
            </a:r>
          </a:p>
        </p:txBody>
      </p:sp>
      <p:pic>
        <p:nvPicPr>
          <p:cNvPr id="324" name="Shape 3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4625" y="665225"/>
            <a:ext cx="6520285" cy="390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Shape 325"/>
          <p:cNvSpPr txBox="1"/>
          <p:nvPr/>
        </p:nvSpPr>
        <p:spPr>
          <a:xfrm>
            <a:off x="6434667" y="4641024"/>
            <a:ext cx="2601972" cy="3745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[Slide credit: Yann </a:t>
            </a:r>
            <a:r>
              <a:rPr lang="en" dirty="0" err="1"/>
              <a:t>LeCun</a:t>
            </a:r>
            <a:r>
              <a:rPr lang="en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747238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Shape 3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050" y="76899"/>
            <a:ext cx="4308849" cy="445585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Shape 341"/>
          <p:cNvSpPr/>
          <p:nvPr/>
        </p:nvSpPr>
        <p:spPr>
          <a:xfrm>
            <a:off x="1068216" y="256375"/>
            <a:ext cx="683699" cy="63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2" name="Shape 342"/>
          <p:cNvSpPr/>
          <p:nvPr/>
        </p:nvSpPr>
        <p:spPr>
          <a:xfrm>
            <a:off x="410199" y="-376025"/>
            <a:ext cx="957299" cy="63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43" name="Shape 3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1925" y="170029"/>
            <a:ext cx="7163149" cy="257799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Shape 344"/>
          <p:cNvSpPr txBox="1"/>
          <p:nvPr/>
        </p:nvSpPr>
        <p:spPr>
          <a:xfrm>
            <a:off x="6266750" y="462900"/>
            <a:ext cx="2769900" cy="34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example 5x5 filters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(32 total)</a:t>
            </a:r>
          </a:p>
        </p:txBody>
      </p:sp>
      <p:sp>
        <p:nvSpPr>
          <p:cNvPr id="345" name="Shape 345"/>
          <p:cNvSpPr/>
          <p:nvPr/>
        </p:nvSpPr>
        <p:spPr>
          <a:xfrm>
            <a:off x="1803166" y="170126"/>
            <a:ext cx="247799" cy="2577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6" name="Shape 346"/>
          <p:cNvSpPr/>
          <p:nvPr/>
        </p:nvSpPr>
        <p:spPr>
          <a:xfrm>
            <a:off x="502824" y="1314599"/>
            <a:ext cx="565500" cy="6324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47" name="Shape 347"/>
          <p:cNvCxnSpPr>
            <a:stCxn id="345" idx="2"/>
            <a:endCxn id="346" idx="3"/>
          </p:cNvCxnSpPr>
          <p:nvPr/>
        </p:nvCxnSpPr>
        <p:spPr>
          <a:xfrm flipH="1">
            <a:off x="1068466" y="427826"/>
            <a:ext cx="858600" cy="1203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48" name="Shape 348"/>
          <p:cNvSpPr txBox="1"/>
          <p:nvPr/>
        </p:nvSpPr>
        <p:spPr>
          <a:xfrm>
            <a:off x="4862550" y="1521150"/>
            <a:ext cx="4101900" cy="234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2400"/>
          </a:p>
        </p:txBody>
      </p:sp>
      <p:pic>
        <p:nvPicPr>
          <p:cNvPr id="349" name="Shape 3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82175" y="2908099"/>
            <a:ext cx="4042149" cy="47275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Shape 350"/>
          <p:cNvSpPr txBox="1"/>
          <p:nvPr/>
        </p:nvSpPr>
        <p:spPr>
          <a:xfrm>
            <a:off x="5205125" y="1792425"/>
            <a:ext cx="3785100" cy="82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We call the layer convolutional because it is related to convolution of two signals:</a:t>
            </a:r>
          </a:p>
        </p:txBody>
      </p:sp>
      <p:cxnSp>
        <p:nvCxnSpPr>
          <p:cNvPr id="351" name="Shape 351"/>
          <p:cNvCxnSpPr/>
          <p:nvPr/>
        </p:nvCxnSpPr>
        <p:spPr>
          <a:xfrm rot="10800000">
            <a:off x="7674125" y="3324250"/>
            <a:ext cx="0" cy="452999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52" name="Shape 352"/>
          <p:cNvSpPr txBox="1"/>
          <p:nvPr/>
        </p:nvSpPr>
        <p:spPr>
          <a:xfrm>
            <a:off x="5895175" y="3744475"/>
            <a:ext cx="3222000" cy="34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elementwise multiplication and sum of a filter and the signal (image)</a:t>
            </a:r>
          </a:p>
        </p:txBody>
      </p:sp>
      <p:sp>
        <p:nvSpPr>
          <p:cNvPr id="353" name="Shape 353"/>
          <p:cNvSpPr txBox="1"/>
          <p:nvPr/>
        </p:nvSpPr>
        <p:spPr>
          <a:xfrm>
            <a:off x="2031775" y="317961"/>
            <a:ext cx="4308900" cy="25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one filter =&gt;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one activation map</a:t>
            </a:r>
          </a:p>
        </p:txBody>
      </p:sp>
      <p:sp>
        <p:nvSpPr>
          <p:cNvPr id="354" name="Shape 354"/>
          <p:cNvSpPr/>
          <p:nvPr/>
        </p:nvSpPr>
        <p:spPr>
          <a:xfrm>
            <a:off x="4908591" y="178726"/>
            <a:ext cx="247799" cy="2577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55" name="Shape 355"/>
          <p:cNvCxnSpPr>
            <a:stCxn id="354" idx="2"/>
          </p:cNvCxnSpPr>
          <p:nvPr/>
        </p:nvCxnSpPr>
        <p:spPr>
          <a:xfrm flipH="1">
            <a:off x="1053291" y="436426"/>
            <a:ext cx="3979200" cy="220560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56" name="Shape 356"/>
          <p:cNvSpPr/>
          <p:nvPr/>
        </p:nvSpPr>
        <p:spPr>
          <a:xfrm>
            <a:off x="502824" y="2601365"/>
            <a:ext cx="565500" cy="6324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6312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onvolution_of_box_signal_with_itself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1128524"/>
            <a:ext cx="4457700" cy="14001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57481" y="4776400"/>
            <a:ext cx="65151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https://</a:t>
            </a:r>
            <a:r>
              <a:rPr lang="en-US" sz="1350" dirty="0" err="1"/>
              <a:t>commons.wikimedia.org</a:t>
            </a:r>
            <a:r>
              <a:rPr lang="en-US" sz="1350" dirty="0"/>
              <a:t>/wiki/</a:t>
            </a:r>
            <a:r>
              <a:rPr lang="en-US" sz="1350" dirty="0" err="1"/>
              <a:t>File:Convolution_of_box_signal_with_itself.gif</a:t>
            </a:r>
            <a:endParaRPr lang="en-US" sz="1350" dirty="0"/>
          </a:p>
        </p:txBody>
      </p:sp>
      <p:pic>
        <p:nvPicPr>
          <p:cNvPr id="8" name="Picture 7" descr="Convolution_of_spiky_function_with_box2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2628900"/>
            <a:ext cx="4457700" cy="12858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79D62F-750A-8B47-A235-EC332B6EAB0B}"/>
              </a:ext>
            </a:extLst>
          </p:cNvPr>
          <p:cNvSpPr txBox="1"/>
          <p:nvPr/>
        </p:nvSpPr>
        <p:spPr>
          <a:xfrm>
            <a:off x="1371600" y="228601"/>
            <a:ext cx="64008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700" dirty="0"/>
              <a:t>Maximum </a:t>
            </a:r>
            <a:r>
              <a:rPr lang="ro-RO" sz="2700" dirty="0" err="1"/>
              <a:t>activation</a:t>
            </a:r>
            <a:r>
              <a:rPr lang="ro-RO" sz="2700" dirty="0"/>
              <a:t> = </a:t>
            </a:r>
            <a:r>
              <a:rPr lang="ro-RO" sz="2700" dirty="0" err="1"/>
              <a:t>highest</a:t>
            </a:r>
            <a:r>
              <a:rPr lang="ro-RO" sz="2700" dirty="0"/>
              <a:t> </a:t>
            </a:r>
            <a:r>
              <a:rPr lang="ro-RO" sz="2700" dirty="0" err="1"/>
              <a:t>response</a:t>
            </a:r>
            <a:endParaRPr lang="ro-RO" sz="2700" dirty="0"/>
          </a:p>
        </p:txBody>
      </p:sp>
    </p:spTree>
    <p:extLst>
      <p:ext uri="{BB962C8B-B14F-4D97-AF65-F5344CB8AC3E}">
        <p14:creationId xmlns:p14="http://schemas.microsoft.com/office/powerpoint/2010/main" val="1507587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190626"/>
            <a:ext cx="6858000" cy="2761376"/>
          </a:xfrm>
          <a:prstGeom prst="rect">
            <a:avLst/>
          </a:prstGeom>
        </p:spPr>
      </p:pic>
      <p:sp>
        <p:nvSpPr>
          <p:cNvPr id="6" name="Slide Number Placeholder 4"/>
          <p:cNvSpPr txBox="1">
            <a:spLocks/>
          </p:cNvSpPr>
          <p:nvPr/>
        </p:nvSpPr>
        <p:spPr bwMode="auto">
          <a:xfrm>
            <a:off x="3143250" y="4869656"/>
            <a:ext cx="2800350" cy="2738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>
              <a:defRPr/>
            </a:pPr>
            <a:r>
              <a:rPr lang="en-US" sz="1050" dirty="0"/>
              <a:t>Figure Credit: [</a:t>
            </a:r>
            <a:r>
              <a:rPr lang="en-US" sz="1050" dirty="0" err="1"/>
              <a:t>Zeiler</a:t>
            </a:r>
            <a:r>
              <a:rPr lang="en-US" sz="1050" dirty="0"/>
              <a:t> &amp; Fergus ECCV14]</a:t>
            </a: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B0639900-BD40-7548-AEAB-55533C2A4E77}"/>
              </a:ext>
            </a:extLst>
          </p:cNvPr>
          <p:cNvSpPr txBox="1">
            <a:spLocks/>
          </p:cNvSpPr>
          <p:nvPr/>
        </p:nvSpPr>
        <p:spPr>
          <a:xfrm>
            <a:off x="628650" y="28254"/>
            <a:ext cx="7886700" cy="572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+mn-lt"/>
                <a:cs typeface="Arial" panose="020B0604020202020204" pitchFamily="34" charset="0"/>
              </a:rPr>
              <a:t>Visualizing learned filters</a:t>
            </a:r>
          </a:p>
        </p:txBody>
      </p:sp>
    </p:spTree>
    <p:extLst>
      <p:ext uri="{BB962C8B-B14F-4D97-AF65-F5344CB8AC3E}">
        <p14:creationId xmlns:p14="http://schemas.microsoft.com/office/powerpoint/2010/main" val="2839104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276350"/>
            <a:ext cx="6858000" cy="2577930"/>
          </a:xfrm>
          <a:prstGeom prst="rect">
            <a:avLst/>
          </a:prstGeom>
        </p:spPr>
      </p:pic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CFB68740-5DEF-F442-A7D9-ED75E74D63E1}"/>
              </a:ext>
            </a:extLst>
          </p:cNvPr>
          <p:cNvSpPr txBox="1">
            <a:spLocks/>
          </p:cNvSpPr>
          <p:nvPr/>
        </p:nvSpPr>
        <p:spPr bwMode="auto">
          <a:xfrm>
            <a:off x="3143250" y="4869656"/>
            <a:ext cx="2800350" cy="2738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>
              <a:defRPr/>
            </a:pPr>
            <a:r>
              <a:rPr lang="en-US" sz="1050" dirty="0"/>
              <a:t>Figure Credit: [</a:t>
            </a:r>
            <a:r>
              <a:rPr lang="en-US" sz="1050" dirty="0" err="1"/>
              <a:t>Zeiler</a:t>
            </a:r>
            <a:r>
              <a:rPr lang="en-US" sz="1050" dirty="0"/>
              <a:t> &amp; Fergus ECCV14]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20120950-B49D-2146-8F89-8961AB7C1AAB}"/>
              </a:ext>
            </a:extLst>
          </p:cNvPr>
          <p:cNvSpPr txBox="1">
            <a:spLocks/>
          </p:cNvSpPr>
          <p:nvPr/>
        </p:nvSpPr>
        <p:spPr>
          <a:xfrm>
            <a:off x="628650" y="28254"/>
            <a:ext cx="7886700" cy="572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+mn-lt"/>
                <a:cs typeface="Arial" panose="020B0604020202020204" pitchFamily="34" charset="0"/>
              </a:rPr>
              <a:t>Visualizing learned filters</a:t>
            </a:r>
          </a:p>
        </p:txBody>
      </p:sp>
    </p:spTree>
    <p:extLst>
      <p:ext uri="{BB962C8B-B14F-4D97-AF65-F5344CB8AC3E}">
        <p14:creationId xmlns:p14="http://schemas.microsoft.com/office/powerpoint/2010/main" val="3073490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629242"/>
            <a:ext cx="6858000" cy="4228508"/>
          </a:xfrm>
          <a:prstGeom prst="rect">
            <a:avLst/>
          </a:prstGeom>
        </p:spPr>
      </p:pic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B4EC7A6A-4D02-5A46-9BD4-EBB44D15203A}"/>
              </a:ext>
            </a:extLst>
          </p:cNvPr>
          <p:cNvSpPr txBox="1">
            <a:spLocks/>
          </p:cNvSpPr>
          <p:nvPr/>
        </p:nvSpPr>
        <p:spPr bwMode="auto">
          <a:xfrm>
            <a:off x="3143250" y="4869656"/>
            <a:ext cx="2800350" cy="2738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>
              <a:defRPr/>
            </a:pPr>
            <a:r>
              <a:rPr lang="en-US" sz="1050" dirty="0"/>
              <a:t>Figure Credit: [</a:t>
            </a:r>
            <a:r>
              <a:rPr lang="en-US" sz="1050" dirty="0" err="1"/>
              <a:t>Zeiler</a:t>
            </a:r>
            <a:r>
              <a:rPr lang="en-US" sz="1050" dirty="0"/>
              <a:t> &amp; Fergus ECCV14]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B5861E45-B194-8842-AF8D-8D11C6D35A76}"/>
              </a:ext>
            </a:extLst>
          </p:cNvPr>
          <p:cNvSpPr txBox="1">
            <a:spLocks/>
          </p:cNvSpPr>
          <p:nvPr/>
        </p:nvSpPr>
        <p:spPr>
          <a:xfrm>
            <a:off x="628650" y="28254"/>
            <a:ext cx="7886700" cy="572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+mn-lt"/>
                <a:cs typeface="Arial" panose="020B0604020202020204" pitchFamily="34" charset="0"/>
              </a:rPr>
              <a:t>Visualizing learned filters</a:t>
            </a:r>
          </a:p>
        </p:txBody>
      </p:sp>
    </p:spTree>
    <p:extLst>
      <p:ext uri="{BB962C8B-B14F-4D97-AF65-F5344CB8AC3E}">
        <p14:creationId xmlns:p14="http://schemas.microsoft.com/office/powerpoint/2010/main" val="2984323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Shape 3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07908"/>
            <a:ext cx="9143999" cy="4378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  <p:sp>
        <p:nvSpPr>
          <p:cNvPr id="370" name="Shape 370"/>
          <p:cNvSpPr/>
          <p:nvPr/>
        </p:nvSpPr>
        <p:spPr>
          <a:xfrm>
            <a:off x="1267100" y="2304125"/>
            <a:ext cx="282299" cy="813899"/>
          </a:xfrm>
          <a:prstGeom prst="cube">
            <a:avLst>
              <a:gd name="adj" fmla="val 53382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1" name="Shape 371"/>
          <p:cNvSpPr/>
          <p:nvPr/>
        </p:nvSpPr>
        <p:spPr>
          <a:xfrm>
            <a:off x="2863350" y="2569925"/>
            <a:ext cx="282299" cy="282299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72" name="Shape 372"/>
          <p:cNvCxnSpPr>
            <a:endCxn id="371" idx="2"/>
          </p:cNvCxnSpPr>
          <p:nvPr/>
        </p:nvCxnSpPr>
        <p:spPr>
          <a:xfrm rot="10800000" flipH="1">
            <a:off x="1373850" y="2711074"/>
            <a:ext cx="1489500" cy="399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73" name="Shape 373"/>
          <p:cNvCxnSpPr>
            <a:endCxn id="371" idx="2"/>
          </p:cNvCxnSpPr>
          <p:nvPr/>
        </p:nvCxnSpPr>
        <p:spPr>
          <a:xfrm>
            <a:off x="1393350" y="2473774"/>
            <a:ext cx="1470000" cy="237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74" name="Shape 374"/>
          <p:cNvCxnSpPr>
            <a:endCxn id="371" idx="2"/>
          </p:cNvCxnSpPr>
          <p:nvPr/>
        </p:nvCxnSpPr>
        <p:spPr>
          <a:xfrm>
            <a:off x="1529550" y="2324374"/>
            <a:ext cx="1333800" cy="386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75" name="Shape 375"/>
          <p:cNvCxnSpPr>
            <a:endCxn id="371" idx="2"/>
          </p:cNvCxnSpPr>
          <p:nvPr/>
        </p:nvCxnSpPr>
        <p:spPr>
          <a:xfrm rot="10800000" flipH="1">
            <a:off x="1555650" y="2711074"/>
            <a:ext cx="1307700" cy="249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76" name="Shape 376"/>
          <p:cNvSpPr txBox="1"/>
          <p:nvPr/>
        </p:nvSpPr>
        <p:spPr>
          <a:xfrm>
            <a:off x="1463200" y="3632125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377" name="Shape 377"/>
          <p:cNvSpPr txBox="1"/>
          <p:nvPr/>
        </p:nvSpPr>
        <p:spPr>
          <a:xfrm>
            <a:off x="1827500" y="1558950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378" name="Shape 378"/>
          <p:cNvSpPr txBox="1"/>
          <p:nvPr/>
        </p:nvSpPr>
        <p:spPr>
          <a:xfrm>
            <a:off x="792587" y="4023757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sp>
        <p:nvSpPr>
          <p:cNvPr id="379" name="Shape 379"/>
          <p:cNvSpPr/>
          <p:nvPr/>
        </p:nvSpPr>
        <p:spPr>
          <a:xfrm>
            <a:off x="850575" y="1332125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 txBox="1"/>
          <p:nvPr/>
        </p:nvSpPr>
        <p:spPr>
          <a:xfrm>
            <a:off x="3108425" y="909750"/>
            <a:ext cx="3635099" cy="5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0000"/>
                </a:solidFill>
              </a:rPr>
              <a:t>32x32x3 image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5x5x3 filter</a:t>
            </a:r>
          </a:p>
        </p:txBody>
      </p:sp>
      <p:cxnSp>
        <p:nvCxnSpPr>
          <p:cNvPr id="381" name="Shape 381"/>
          <p:cNvCxnSpPr/>
          <p:nvPr/>
        </p:nvCxnSpPr>
        <p:spPr>
          <a:xfrm flipH="1">
            <a:off x="1977350" y="1151525"/>
            <a:ext cx="984299" cy="23309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82" name="Shape 382"/>
          <p:cNvCxnSpPr/>
          <p:nvPr/>
        </p:nvCxnSpPr>
        <p:spPr>
          <a:xfrm flipH="1">
            <a:off x="1666349" y="1635050"/>
            <a:ext cx="1398900" cy="543899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83" name="Shape 383"/>
          <p:cNvCxnSpPr/>
          <p:nvPr/>
        </p:nvCxnSpPr>
        <p:spPr>
          <a:xfrm>
            <a:off x="3600600" y="2714375"/>
            <a:ext cx="236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84" name="Shape 384"/>
          <p:cNvSpPr txBox="1"/>
          <p:nvPr/>
        </p:nvSpPr>
        <p:spPr>
          <a:xfrm>
            <a:off x="3471125" y="2852225"/>
            <a:ext cx="2628733" cy="81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dirty="0"/>
              <a:t>Convolve (slide) over all spatial locations</a:t>
            </a:r>
          </a:p>
        </p:txBody>
      </p:sp>
      <p:sp>
        <p:nvSpPr>
          <p:cNvPr id="385" name="Shape 385"/>
          <p:cNvSpPr/>
          <p:nvPr/>
        </p:nvSpPr>
        <p:spPr>
          <a:xfrm>
            <a:off x="6703650" y="1332125"/>
            <a:ext cx="956400" cy="2757900"/>
          </a:xfrm>
          <a:prstGeom prst="cube">
            <a:avLst>
              <a:gd name="adj" fmla="val 90357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6" name="Shape 386"/>
          <p:cNvSpPr txBox="1"/>
          <p:nvPr/>
        </p:nvSpPr>
        <p:spPr>
          <a:xfrm>
            <a:off x="6709050" y="664950"/>
            <a:ext cx="1804499" cy="54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rgbClr val="0000FF"/>
                </a:solidFill>
              </a:rPr>
              <a:t>activation map</a:t>
            </a:r>
          </a:p>
        </p:txBody>
      </p:sp>
      <p:sp>
        <p:nvSpPr>
          <p:cNvPr id="387" name="Shape 387"/>
          <p:cNvSpPr txBox="1"/>
          <p:nvPr/>
        </p:nvSpPr>
        <p:spPr>
          <a:xfrm>
            <a:off x="6588143" y="4045604"/>
            <a:ext cx="328199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1</a:t>
            </a:r>
          </a:p>
        </p:txBody>
      </p:sp>
      <p:sp>
        <p:nvSpPr>
          <p:cNvPr id="388" name="Shape 388"/>
          <p:cNvSpPr txBox="1"/>
          <p:nvPr/>
        </p:nvSpPr>
        <p:spPr>
          <a:xfrm>
            <a:off x="7255653" y="3589925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28</a:t>
            </a:r>
          </a:p>
        </p:txBody>
      </p:sp>
      <p:sp>
        <p:nvSpPr>
          <p:cNvPr id="389" name="Shape 389"/>
          <p:cNvSpPr txBox="1"/>
          <p:nvPr/>
        </p:nvSpPr>
        <p:spPr>
          <a:xfrm>
            <a:off x="7660053" y="2178937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597322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/>
        </p:nvSpPr>
        <p:spPr>
          <a:xfrm>
            <a:off x="177400" y="100800"/>
            <a:ext cx="8790431" cy="70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b="1" dirty="0"/>
              <a:t>Mini-batch SGD</a:t>
            </a:r>
          </a:p>
        </p:txBody>
      </p:sp>
      <p:sp>
        <p:nvSpPr>
          <p:cNvPr id="53" name="Shape 53"/>
          <p:cNvSpPr txBox="1"/>
          <p:nvPr/>
        </p:nvSpPr>
        <p:spPr>
          <a:xfrm>
            <a:off x="919525" y="807000"/>
            <a:ext cx="8168400" cy="21543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Loop:</a:t>
            </a:r>
          </a:p>
          <a:p>
            <a:pPr marL="457200" lvl="0" indent="-381000" rtl="0">
              <a:spcBef>
                <a:spcPts val="0"/>
              </a:spcBef>
              <a:buSzPct val="100000"/>
              <a:buAutoNum type="arabicPeriod"/>
            </a:pPr>
            <a:r>
              <a:rPr lang="en" sz="2400" b="1"/>
              <a:t>Sample</a:t>
            </a:r>
            <a:r>
              <a:rPr lang="en" sz="2400"/>
              <a:t> a batch of data</a:t>
            </a:r>
          </a:p>
          <a:p>
            <a:pPr marL="457200" lvl="0" indent="-381000" rtl="0">
              <a:spcBef>
                <a:spcPts val="0"/>
              </a:spcBef>
              <a:buSzPct val="100000"/>
              <a:buAutoNum type="arabicPeriod"/>
            </a:pPr>
            <a:r>
              <a:rPr lang="en" sz="2400" b="1"/>
              <a:t>Forward</a:t>
            </a:r>
            <a:r>
              <a:rPr lang="en" sz="2400"/>
              <a:t> prop it through the graph, get loss</a:t>
            </a:r>
          </a:p>
          <a:p>
            <a:pPr marL="457200" lvl="0" indent="-381000" rtl="0">
              <a:spcBef>
                <a:spcPts val="0"/>
              </a:spcBef>
              <a:buSzPct val="100000"/>
              <a:buAutoNum type="arabicPeriod"/>
            </a:pPr>
            <a:r>
              <a:rPr lang="en" sz="2400" b="1"/>
              <a:t>Backprop</a:t>
            </a:r>
            <a:r>
              <a:rPr lang="en" sz="2400"/>
              <a:t> to calculate the gradients</a:t>
            </a:r>
          </a:p>
          <a:p>
            <a:pPr marL="457200" lvl="0" indent="-381000" rtl="0">
              <a:spcBef>
                <a:spcPts val="0"/>
              </a:spcBef>
              <a:buSzPct val="100000"/>
              <a:buAutoNum type="arabicPeriod"/>
            </a:pPr>
            <a:r>
              <a:rPr lang="en" sz="2400" b="1"/>
              <a:t>Update</a:t>
            </a:r>
            <a:r>
              <a:rPr lang="en" sz="2400"/>
              <a:t> the parameters using the gradient</a:t>
            </a:r>
          </a:p>
        </p:txBody>
      </p:sp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8493" y="2884350"/>
            <a:ext cx="3764320" cy="184647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39660155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95" name="Shape 395"/>
          <p:cNvGraphicFramePr/>
          <p:nvPr/>
        </p:nvGraphicFramePr>
        <p:xfrm>
          <a:off x="302525" y="1374800"/>
          <a:ext cx="2679950" cy="272013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96" name="Shape 396"/>
          <p:cNvSpPr txBox="1"/>
          <p:nvPr/>
        </p:nvSpPr>
        <p:spPr>
          <a:xfrm>
            <a:off x="3734100" y="1338825"/>
            <a:ext cx="5118600" cy="18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7x7 input (spatially, without depth)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assume 3x3 filter</a:t>
            </a:r>
          </a:p>
        </p:txBody>
      </p:sp>
      <p:sp>
        <p:nvSpPr>
          <p:cNvPr id="397" name="Shape 397"/>
          <p:cNvSpPr txBox="1"/>
          <p:nvPr/>
        </p:nvSpPr>
        <p:spPr>
          <a:xfrm>
            <a:off x="1390175" y="794375"/>
            <a:ext cx="548699" cy="457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398" name="Shape 398"/>
          <p:cNvSpPr txBox="1"/>
          <p:nvPr/>
        </p:nvSpPr>
        <p:spPr>
          <a:xfrm>
            <a:off x="3095700" y="2663975"/>
            <a:ext cx="587100" cy="2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7" name="Shape 369">
            <a:extLst>
              <a:ext uri="{FF2B5EF4-FFF2-40B4-BE49-F238E27FC236}">
                <a16:creationId xmlns:a16="http://schemas.microsoft.com/office/drawing/2014/main" id="{487356A1-60C8-9345-B885-C60A2FA18F5F}"/>
              </a:ext>
            </a:extLst>
          </p:cNvPr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</p:spTree>
    <p:extLst>
      <p:ext uri="{BB962C8B-B14F-4D97-AF65-F5344CB8AC3E}">
        <p14:creationId xmlns:p14="http://schemas.microsoft.com/office/powerpoint/2010/main" val="36745026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5" name="Shape 405"/>
          <p:cNvGraphicFramePr/>
          <p:nvPr/>
        </p:nvGraphicFramePr>
        <p:xfrm>
          <a:off x="302525" y="1374800"/>
          <a:ext cx="2679950" cy="272013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06" name="Shape 406"/>
          <p:cNvSpPr txBox="1"/>
          <p:nvPr/>
        </p:nvSpPr>
        <p:spPr>
          <a:xfrm>
            <a:off x="3734100" y="1338825"/>
            <a:ext cx="5118600" cy="18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7x7 input (spatially, without depth)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assume 3x3 filter</a:t>
            </a:r>
          </a:p>
        </p:txBody>
      </p:sp>
      <p:sp>
        <p:nvSpPr>
          <p:cNvPr id="407" name="Shape 407"/>
          <p:cNvSpPr txBox="1"/>
          <p:nvPr/>
        </p:nvSpPr>
        <p:spPr>
          <a:xfrm>
            <a:off x="1390175" y="794375"/>
            <a:ext cx="548699" cy="457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408" name="Shape 408"/>
          <p:cNvSpPr txBox="1"/>
          <p:nvPr/>
        </p:nvSpPr>
        <p:spPr>
          <a:xfrm>
            <a:off x="3095700" y="2663975"/>
            <a:ext cx="587100" cy="2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7" name="Shape 369">
            <a:extLst>
              <a:ext uri="{FF2B5EF4-FFF2-40B4-BE49-F238E27FC236}">
                <a16:creationId xmlns:a16="http://schemas.microsoft.com/office/drawing/2014/main" id="{026DB554-CD1C-6B44-B3DE-D7C30D388CBD}"/>
              </a:ext>
            </a:extLst>
          </p:cNvPr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</p:spTree>
    <p:extLst>
      <p:ext uri="{BB962C8B-B14F-4D97-AF65-F5344CB8AC3E}">
        <p14:creationId xmlns:p14="http://schemas.microsoft.com/office/powerpoint/2010/main" val="27710046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 txBox="1"/>
          <p:nvPr/>
        </p:nvSpPr>
        <p:spPr>
          <a:xfrm>
            <a:off x="3734100" y="1338825"/>
            <a:ext cx="5118600" cy="18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7x7 input (spatially, without depth)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assume 3x3 filter</a:t>
            </a:r>
          </a:p>
        </p:txBody>
      </p:sp>
      <p:sp>
        <p:nvSpPr>
          <p:cNvPr id="416" name="Shape 416"/>
          <p:cNvSpPr txBox="1"/>
          <p:nvPr/>
        </p:nvSpPr>
        <p:spPr>
          <a:xfrm>
            <a:off x="1390175" y="794375"/>
            <a:ext cx="548699" cy="457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417" name="Shape 417"/>
          <p:cNvSpPr txBox="1"/>
          <p:nvPr/>
        </p:nvSpPr>
        <p:spPr>
          <a:xfrm>
            <a:off x="3095700" y="2663975"/>
            <a:ext cx="587100" cy="2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graphicFrame>
        <p:nvGraphicFramePr>
          <p:cNvPr id="419" name="Shape 419"/>
          <p:cNvGraphicFramePr/>
          <p:nvPr/>
        </p:nvGraphicFramePr>
        <p:xfrm>
          <a:off x="302525" y="1374800"/>
          <a:ext cx="2679950" cy="272013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Shape 369">
            <a:extLst>
              <a:ext uri="{FF2B5EF4-FFF2-40B4-BE49-F238E27FC236}">
                <a16:creationId xmlns:a16="http://schemas.microsoft.com/office/drawing/2014/main" id="{0D750C06-77F8-BF4B-9438-724AA119674B}"/>
              </a:ext>
            </a:extLst>
          </p:cNvPr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</p:spTree>
    <p:extLst>
      <p:ext uri="{BB962C8B-B14F-4D97-AF65-F5344CB8AC3E}">
        <p14:creationId xmlns:p14="http://schemas.microsoft.com/office/powerpoint/2010/main" val="27531413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 txBox="1"/>
          <p:nvPr/>
        </p:nvSpPr>
        <p:spPr>
          <a:xfrm>
            <a:off x="3734100" y="1338825"/>
            <a:ext cx="5118600" cy="18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7x7 input (spatially, without depth)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assume 3x3 filter</a:t>
            </a:r>
          </a:p>
        </p:txBody>
      </p:sp>
      <p:sp>
        <p:nvSpPr>
          <p:cNvPr id="426" name="Shape 426"/>
          <p:cNvSpPr txBox="1"/>
          <p:nvPr/>
        </p:nvSpPr>
        <p:spPr>
          <a:xfrm>
            <a:off x="1390175" y="794375"/>
            <a:ext cx="548699" cy="457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427" name="Shape 427"/>
          <p:cNvSpPr txBox="1"/>
          <p:nvPr/>
        </p:nvSpPr>
        <p:spPr>
          <a:xfrm>
            <a:off x="3095700" y="2663975"/>
            <a:ext cx="587100" cy="2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graphicFrame>
        <p:nvGraphicFramePr>
          <p:cNvPr id="429" name="Shape 429"/>
          <p:cNvGraphicFramePr/>
          <p:nvPr/>
        </p:nvGraphicFramePr>
        <p:xfrm>
          <a:off x="302525" y="1374800"/>
          <a:ext cx="2679950" cy="272013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Shape 369">
            <a:extLst>
              <a:ext uri="{FF2B5EF4-FFF2-40B4-BE49-F238E27FC236}">
                <a16:creationId xmlns:a16="http://schemas.microsoft.com/office/drawing/2014/main" id="{02DDA4B7-4A83-8842-B5C6-7B6AE85BC6F6}"/>
              </a:ext>
            </a:extLst>
          </p:cNvPr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</p:spTree>
    <p:extLst>
      <p:ext uri="{BB962C8B-B14F-4D97-AF65-F5344CB8AC3E}">
        <p14:creationId xmlns:p14="http://schemas.microsoft.com/office/powerpoint/2010/main" val="16596090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 txBox="1"/>
          <p:nvPr/>
        </p:nvSpPr>
        <p:spPr>
          <a:xfrm>
            <a:off x="3734100" y="1338825"/>
            <a:ext cx="5118600" cy="18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7x7 input (spatially, without depth)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assume 3x3 filter</a:t>
            </a:r>
          </a:p>
          <a:p>
            <a:pPr lvl="0" rtl="0">
              <a:spcBef>
                <a:spcPts val="0"/>
              </a:spcBef>
              <a:buNone/>
            </a:pPr>
            <a:endParaRPr sz="2400" dirty="0"/>
          </a:p>
          <a:p>
            <a:pPr lvl="0" rtl="0">
              <a:spcBef>
                <a:spcPts val="0"/>
              </a:spcBef>
              <a:buNone/>
            </a:pPr>
            <a:r>
              <a:rPr lang="en" sz="2400" b="1" dirty="0"/>
              <a:t>=&gt; 5x5 output</a:t>
            </a:r>
          </a:p>
        </p:txBody>
      </p:sp>
      <p:sp>
        <p:nvSpPr>
          <p:cNvPr id="436" name="Shape 436"/>
          <p:cNvSpPr txBox="1"/>
          <p:nvPr/>
        </p:nvSpPr>
        <p:spPr>
          <a:xfrm>
            <a:off x="1390175" y="794375"/>
            <a:ext cx="548699" cy="457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437" name="Shape 437"/>
          <p:cNvSpPr txBox="1"/>
          <p:nvPr/>
        </p:nvSpPr>
        <p:spPr>
          <a:xfrm>
            <a:off x="3095700" y="2663975"/>
            <a:ext cx="587100" cy="2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graphicFrame>
        <p:nvGraphicFramePr>
          <p:cNvPr id="439" name="Shape 439"/>
          <p:cNvGraphicFramePr/>
          <p:nvPr/>
        </p:nvGraphicFramePr>
        <p:xfrm>
          <a:off x="302525" y="1374800"/>
          <a:ext cx="2679950" cy="272013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Shape 369">
            <a:extLst>
              <a:ext uri="{FF2B5EF4-FFF2-40B4-BE49-F238E27FC236}">
                <a16:creationId xmlns:a16="http://schemas.microsoft.com/office/drawing/2014/main" id="{54963BF6-DBAD-614A-BD77-786B132D4B42}"/>
              </a:ext>
            </a:extLst>
          </p:cNvPr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</p:spTree>
    <p:extLst>
      <p:ext uri="{BB962C8B-B14F-4D97-AF65-F5344CB8AC3E}">
        <p14:creationId xmlns:p14="http://schemas.microsoft.com/office/powerpoint/2010/main" val="37445731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/>
          <p:nvPr/>
        </p:nvSpPr>
        <p:spPr>
          <a:xfrm>
            <a:off x="4572300" y="1034025"/>
            <a:ext cx="3310059" cy="18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7x7 input (spatially)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assume 3x3 filter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dirty="0">
                <a:solidFill>
                  <a:schemeClr val="dk1"/>
                </a:solidFill>
              </a:rPr>
              <a:t>applied </a:t>
            </a:r>
            <a:r>
              <a:rPr lang="en" sz="2400" b="1" dirty="0">
                <a:solidFill>
                  <a:schemeClr val="dk1"/>
                </a:solidFill>
              </a:rPr>
              <a:t>with stride 2</a:t>
            </a:r>
          </a:p>
        </p:txBody>
      </p:sp>
      <p:sp>
        <p:nvSpPr>
          <p:cNvPr id="446" name="Shape 446"/>
          <p:cNvSpPr txBox="1"/>
          <p:nvPr/>
        </p:nvSpPr>
        <p:spPr>
          <a:xfrm>
            <a:off x="1390175" y="794375"/>
            <a:ext cx="548699" cy="457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447" name="Shape 447"/>
          <p:cNvSpPr txBox="1"/>
          <p:nvPr/>
        </p:nvSpPr>
        <p:spPr>
          <a:xfrm>
            <a:off x="3095700" y="2663975"/>
            <a:ext cx="587100" cy="2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graphicFrame>
        <p:nvGraphicFramePr>
          <p:cNvPr id="449" name="Shape 449"/>
          <p:cNvGraphicFramePr/>
          <p:nvPr/>
        </p:nvGraphicFramePr>
        <p:xfrm>
          <a:off x="302525" y="1374800"/>
          <a:ext cx="2679950" cy="272013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Shape 369">
            <a:extLst>
              <a:ext uri="{FF2B5EF4-FFF2-40B4-BE49-F238E27FC236}">
                <a16:creationId xmlns:a16="http://schemas.microsoft.com/office/drawing/2014/main" id="{1777C4EC-8BC4-2C47-83C6-87FFA947E59A}"/>
              </a:ext>
            </a:extLst>
          </p:cNvPr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</p:spTree>
    <p:extLst>
      <p:ext uri="{BB962C8B-B14F-4D97-AF65-F5344CB8AC3E}">
        <p14:creationId xmlns:p14="http://schemas.microsoft.com/office/powerpoint/2010/main" val="32921107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 txBox="1"/>
          <p:nvPr/>
        </p:nvSpPr>
        <p:spPr>
          <a:xfrm>
            <a:off x="4572300" y="1034025"/>
            <a:ext cx="3634151" cy="18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7x7 input (spatially)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assume 3x3 filter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</a:rPr>
              <a:t>applied </a:t>
            </a:r>
            <a:r>
              <a:rPr lang="en" sz="2400" b="1">
                <a:solidFill>
                  <a:schemeClr val="dk1"/>
                </a:solidFill>
              </a:rPr>
              <a:t>with stride 2</a:t>
            </a:r>
          </a:p>
        </p:txBody>
      </p:sp>
      <p:sp>
        <p:nvSpPr>
          <p:cNvPr id="456" name="Shape 456"/>
          <p:cNvSpPr txBox="1"/>
          <p:nvPr/>
        </p:nvSpPr>
        <p:spPr>
          <a:xfrm>
            <a:off x="1390175" y="794375"/>
            <a:ext cx="548699" cy="457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457" name="Shape 457"/>
          <p:cNvSpPr txBox="1"/>
          <p:nvPr/>
        </p:nvSpPr>
        <p:spPr>
          <a:xfrm>
            <a:off x="3095700" y="2663975"/>
            <a:ext cx="587100" cy="2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graphicFrame>
        <p:nvGraphicFramePr>
          <p:cNvPr id="459" name="Shape 459"/>
          <p:cNvGraphicFramePr/>
          <p:nvPr/>
        </p:nvGraphicFramePr>
        <p:xfrm>
          <a:off x="302525" y="1374800"/>
          <a:ext cx="2679950" cy="272013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Shape 369">
            <a:extLst>
              <a:ext uri="{FF2B5EF4-FFF2-40B4-BE49-F238E27FC236}">
                <a16:creationId xmlns:a16="http://schemas.microsoft.com/office/drawing/2014/main" id="{DCCF64D3-925A-4140-82A3-D2E4A5F18C51}"/>
              </a:ext>
            </a:extLst>
          </p:cNvPr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</p:spTree>
    <p:extLst>
      <p:ext uri="{BB962C8B-B14F-4D97-AF65-F5344CB8AC3E}">
        <p14:creationId xmlns:p14="http://schemas.microsoft.com/office/powerpoint/2010/main" val="42642415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 txBox="1"/>
          <p:nvPr/>
        </p:nvSpPr>
        <p:spPr>
          <a:xfrm>
            <a:off x="4572300" y="1034025"/>
            <a:ext cx="3579241" cy="18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7x7 input (spatially)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assume 3x3 filter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applied </a:t>
            </a:r>
            <a:r>
              <a:rPr lang="en" sz="2400" b="1"/>
              <a:t>with stride 2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/>
              <a:t>=&gt; 3x3 output!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</p:txBody>
      </p:sp>
      <p:sp>
        <p:nvSpPr>
          <p:cNvPr id="466" name="Shape 466"/>
          <p:cNvSpPr txBox="1"/>
          <p:nvPr/>
        </p:nvSpPr>
        <p:spPr>
          <a:xfrm>
            <a:off x="1390175" y="794375"/>
            <a:ext cx="548699" cy="457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467" name="Shape 467"/>
          <p:cNvSpPr txBox="1"/>
          <p:nvPr/>
        </p:nvSpPr>
        <p:spPr>
          <a:xfrm>
            <a:off x="3095700" y="2663975"/>
            <a:ext cx="587100" cy="2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graphicFrame>
        <p:nvGraphicFramePr>
          <p:cNvPr id="469" name="Shape 469"/>
          <p:cNvGraphicFramePr/>
          <p:nvPr/>
        </p:nvGraphicFramePr>
        <p:xfrm>
          <a:off x="302525" y="1374800"/>
          <a:ext cx="2679950" cy="272013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Shape 369">
            <a:extLst>
              <a:ext uri="{FF2B5EF4-FFF2-40B4-BE49-F238E27FC236}">
                <a16:creationId xmlns:a16="http://schemas.microsoft.com/office/drawing/2014/main" id="{307BD99D-3C10-904F-A624-F549134E2DCA}"/>
              </a:ext>
            </a:extLst>
          </p:cNvPr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</p:spTree>
    <p:extLst>
      <p:ext uri="{BB962C8B-B14F-4D97-AF65-F5344CB8AC3E}">
        <p14:creationId xmlns:p14="http://schemas.microsoft.com/office/powerpoint/2010/main" val="19262814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 txBox="1"/>
          <p:nvPr/>
        </p:nvSpPr>
        <p:spPr>
          <a:xfrm>
            <a:off x="4572300" y="1034025"/>
            <a:ext cx="3941250" cy="18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7x7 input (spatially)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assume 3x3 filter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</a:rPr>
              <a:t>applied </a:t>
            </a:r>
            <a:r>
              <a:rPr lang="en" sz="2400" b="1">
                <a:solidFill>
                  <a:schemeClr val="dk1"/>
                </a:solidFill>
              </a:rPr>
              <a:t>with stride 3?</a:t>
            </a:r>
          </a:p>
        </p:txBody>
      </p:sp>
      <p:sp>
        <p:nvSpPr>
          <p:cNvPr id="476" name="Shape 476"/>
          <p:cNvSpPr txBox="1"/>
          <p:nvPr/>
        </p:nvSpPr>
        <p:spPr>
          <a:xfrm>
            <a:off x="1390175" y="794375"/>
            <a:ext cx="548699" cy="457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477" name="Shape 477"/>
          <p:cNvSpPr txBox="1"/>
          <p:nvPr/>
        </p:nvSpPr>
        <p:spPr>
          <a:xfrm>
            <a:off x="3095700" y="2663975"/>
            <a:ext cx="587100" cy="2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graphicFrame>
        <p:nvGraphicFramePr>
          <p:cNvPr id="479" name="Shape 479"/>
          <p:cNvGraphicFramePr/>
          <p:nvPr/>
        </p:nvGraphicFramePr>
        <p:xfrm>
          <a:off x="302525" y="1374800"/>
          <a:ext cx="2679950" cy="272013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Shape 369">
            <a:extLst>
              <a:ext uri="{FF2B5EF4-FFF2-40B4-BE49-F238E27FC236}">
                <a16:creationId xmlns:a16="http://schemas.microsoft.com/office/drawing/2014/main" id="{AB7615B0-26A3-1547-BA67-CA504E22ACB4}"/>
              </a:ext>
            </a:extLst>
          </p:cNvPr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</p:spTree>
    <p:extLst>
      <p:ext uri="{BB962C8B-B14F-4D97-AF65-F5344CB8AC3E}">
        <p14:creationId xmlns:p14="http://schemas.microsoft.com/office/powerpoint/2010/main" val="1139384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 txBox="1"/>
          <p:nvPr/>
        </p:nvSpPr>
        <p:spPr>
          <a:xfrm>
            <a:off x="4572300" y="1034025"/>
            <a:ext cx="5118600" cy="18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7x7 input (spatially)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assume 3x3 filter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</a:rPr>
              <a:t>applied </a:t>
            </a:r>
            <a:r>
              <a:rPr lang="en" sz="2400" b="1">
                <a:solidFill>
                  <a:schemeClr val="dk1"/>
                </a:solidFill>
              </a:rPr>
              <a:t>with stride 3?</a:t>
            </a:r>
          </a:p>
        </p:txBody>
      </p:sp>
      <p:sp>
        <p:nvSpPr>
          <p:cNvPr id="486" name="Shape 486"/>
          <p:cNvSpPr txBox="1"/>
          <p:nvPr/>
        </p:nvSpPr>
        <p:spPr>
          <a:xfrm>
            <a:off x="1390175" y="794375"/>
            <a:ext cx="548699" cy="457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sp>
        <p:nvSpPr>
          <p:cNvPr id="487" name="Shape 487"/>
          <p:cNvSpPr txBox="1"/>
          <p:nvPr/>
        </p:nvSpPr>
        <p:spPr>
          <a:xfrm>
            <a:off x="3095700" y="2663975"/>
            <a:ext cx="587100" cy="2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7</a:t>
            </a:r>
          </a:p>
        </p:txBody>
      </p:sp>
      <p:graphicFrame>
        <p:nvGraphicFramePr>
          <p:cNvPr id="489" name="Shape 489"/>
          <p:cNvGraphicFramePr/>
          <p:nvPr/>
        </p:nvGraphicFramePr>
        <p:xfrm>
          <a:off x="302525" y="1374800"/>
          <a:ext cx="2679950" cy="272013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90" name="Shape 490"/>
          <p:cNvSpPr txBox="1"/>
          <p:nvPr/>
        </p:nvSpPr>
        <p:spPr>
          <a:xfrm>
            <a:off x="4689650" y="2649300"/>
            <a:ext cx="3972000" cy="18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400" b="1" dirty="0">
                <a:solidFill>
                  <a:srgbClr val="FF0000"/>
                </a:solidFill>
              </a:rPr>
              <a:t>It does not fit!</a:t>
            </a:r>
          </a:p>
          <a:p>
            <a:r>
              <a:rPr lang="en" sz="2400" dirty="0">
                <a:solidFill>
                  <a:srgbClr val="FF0000"/>
                </a:solidFill>
              </a:rPr>
              <a:t>We cannot apply a 3x3 filter on an image of 7x7 pixels using a stride of 3</a:t>
            </a:r>
          </a:p>
        </p:txBody>
      </p:sp>
      <p:sp>
        <p:nvSpPr>
          <p:cNvPr id="8" name="Shape 369">
            <a:extLst>
              <a:ext uri="{FF2B5EF4-FFF2-40B4-BE49-F238E27FC236}">
                <a16:creationId xmlns:a16="http://schemas.microsoft.com/office/drawing/2014/main" id="{6CC95D19-2ED1-3A47-93EF-462654750765}"/>
              </a:ext>
            </a:extLst>
          </p:cNvPr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</p:spTree>
    <p:extLst>
      <p:ext uri="{BB962C8B-B14F-4D97-AF65-F5344CB8AC3E}">
        <p14:creationId xmlns:p14="http://schemas.microsoft.com/office/powerpoint/2010/main" val="10993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TextShape 1"/>
          <p:cNvSpPr txBox="1"/>
          <p:nvPr/>
        </p:nvSpPr>
        <p:spPr>
          <a:xfrm>
            <a:off x="243280" y="205015"/>
            <a:ext cx="8565159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2994" spc="-1" dirty="0">
                <a:uFill>
                  <a:solidFill>
                    <a:srgbClr val="FFFFFF"/>
                  </a:solidFill>
                </a:uFill>
              </a:rPr>
              <a:t>Neural networks are </a:t>
            </a:r>
          </a:p>
          <a:p>
            <a:pPr algn="ctr"/>
            <a:r>
              <a:rPr lang="en-US" sz="2994" spc="-1" dirty="0">
                <a:uFill>
                  <a:solidFill>
                    <a:srgbClr val="FFFFFF"/>
                  </a:solidFill>
                </a:uFill>
              </a:rPr>
              <a:t>universal function approximators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2" name="TextShape 2"/>
              <p:cNvSpPr txBox="1"/>
              <p:nvPr/>
            </p:nvSpPr>
            <p:spPr>
              <a:xfrm>
                <a:off x="374573" y="1350628"/>
                <a:ext cx="8361803" cy="33541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177" b="1" spc="-1" dirty="0">
                    <a:uFill>
                      <a:solidFill>
                        <a:srgbClr val="FFFFFF"/>
                      </a:solidFill>
                    </a:uFill>
                  </a:rPr>
                  <a:t>Universal Approximation Theorem:</a:t>
                </a:r>
                <a:endParaRPr lang="en-US" sz="2177" spc="-1" dirty="0">
                  <a:uFill>
                    <a:solidFill>
                      <a:srgbClr val="FFFFFF"/>
                    </a:solidFill>
                  </a:uFill>
                </a:endParaRPr>
              </a:p>
              <a:p>
                <a:pPr marL="73483">
                  <a:spcAft>
                    <a:spcPts val="962"/>
                  </a:spcAft>
                  <a:buClr>
                    <a:srgbClr val="000000"/>
                  </a:buClr>
                  <a:buSzPct val="45000"/>
                </a:pPr>
                <a:r>
                  <a:rPr lang="en-US" sz="2177" spc="-1" dirty="0">
                    <a:uFill>
                      <a:solidFill>
                        <a:srgbClr val="FFFFFF"/>
                      </a:solidFill>
                    </a:uFill>
                  </a:rPr>
                  <a:t>A feed-forward neural network with a hidden layer composed of a finite number of neurons can approximate any continuous function defined on a compact subset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77" i="1" spc="-1" smtClean="0"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77" i="1" spc="-1" smtClean="0"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ro-RO" sz="2177" b="0" i="1" spc="-1" smtClean="0"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ro-RO" sz="2177" b="0" i="1" spc="-1" smtClean="0"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177" spc="-1" dirty="0">
                  <a:uFill>
                    <a:solidFill>
                      <a:srgbClr val="FFFFFF"/>
                    </a:solidFill>
                  </a:uFill>
                </a:endParaRPr>
              </a:p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177" spc="-1" dirty="0">
                    <a:uFill>
                      <a:solidFill>
                        <a:srgbClr val="FFFFFF"/>
                      </a:solidFill>
                    </a:uFill>
                  </a:rPr>
                  <a:t>Although 2-layer neural networks (1-hidden layer) are universal function approximators, the hidden layer’s width (number of neurons) can be exponentially large.</a:t>
                </a:r>
              </a:p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177" spc="-1" dirty="0">
                    <a:solidFill>
                      <a:srgbClr val="FF0000"/>
                    </a:solidFill>
                    <a:uFill>
                      <a:solidFill>
                        <a:srgbClr val="FFFFFF"/>
                      </a:solidFill>
                    </a:uFill>
                  </a:rPr>
                  <a:t>In practice, we prefer deeper (with more layers) and thinner architectures</a:t>
                </a:r>
                <a:endParaRPr lang="en-US" sz="2177" spc="-1" dirty="0">
                  <a:uFill>
                    <a:solidFill>
                      <a:srgbClr val="FFFFFF"/>
                    </a:solidFill>
                  </a:uFill>
                </a:endParaRPr>
              </a:p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177" spc="-1" dirty="0">
                  <a:uFill>
                    <a:solidFill>
                      <a:srgbClr val="FFFFFF"/>
                    </a:solidFill>
                  </a:uFill>
                </a:endParaRPr>
              </a:p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177" spc="-1" dirty="0">
                  <a:uFill>
                    <a:solidFill>
                      <a:srgbClr val="FFFFFF"/>
                    </a:solidFill>
                  </a:uFill>
                </a:endParaRPr>
              </a:p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177" spc="-1" dirty="0">
                  <a:uFill>
                    <a:solidFill>
                      <a:srgbClr val="FFFFFF"/>
                    </a:solidFill>
                  </a:uFill>
                </a:endParaRPr>
              </a:p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177" spc="-1" dirty="0"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39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573" y="1350628"/>
                <a:ext cx="8361803" cy="3354163"/>
              </a:xfrm>
              <a:prstGeom prst="rect">
                <a:avLst/>
              </a:prstGeom>
              <a:blipFill>
                <a:blip r:embed="rId2"/>
                <a:stretch>
                  <a:fillRect l="-909" t="-2264" r="-303" b="-528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1362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6" name="Shape 496"/>
          <p:cNvGraphicFramePr/>
          <p:nvPr>
            <p:extLst>
              <p:ext uri="{D42A27DB-BD31-4B8C-83A1-F6EECF244321}">
                <p14:modId xmlns:p14="http://schemas.microsoft.com/office/powerpoint/2010/main" val="510284354"/>
              </p:ext>
            </p:extLst>
          </p:nvPr>
        </p:nvGraphicFramePr>
        <p:xfrm>
          <a:off x="454925" y="1354355"/>
          <a:ext cx="2679950" cy="272013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497" name="Shape 497"/>
          <p:cNvCxnSpPr/>
          <p:nvPr/>
        </p:nvCxnSpPr>
        <p:spPr>
          <a:xfrm>
            <a:off x="464475" y="1141380"/>
            <a:ext cx="2695799" cy="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98" name="Shape 498"/>
          <p:cNvSpPr txBox="1"/>
          <p:nvPr/>
        </p:nvSpPr>
        <p:spPr>
          <a:xfrm>
            <a:off x="1357025" y="604030"/>
            <a:ext cx="7743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000000"/>
                </a:solidFill>
              </a:rPr>
              <a:t>N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499" name="Shape 499"/>
          <p:cNvSpPr txBox="1"/>
          <p:nvPr/>
        </p:nvSpPr>
        <p:spPr>
          <a:xfrm>
            <a:off x="3412900" y="2322930"/>
            <a:ext cx="7743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00"/>
                </a:solidFill>
              </a:rPr>
              <a:t>N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</p:txBody>
      </p:sp>
      <p:cxnSp>
        <p:nvCxnSpPr>
          <p:cNvPr id="500" name="Shape 500"/>
          <p:cNvCxnSpPr/>
          <p:nvPr/>
        </p:nvCxnSpPr>
        <p:spPr>
          <a:xfrm>
            <a:off x="3300300" y="1363705"/>
            <a:ext cx="0" cy="25953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01" name="Shape 501"/>
          <p:cNvSpPr txBox="1"/>
          <p:nvPr/>
        </p:nvSpPr>
        <p:spPr>
          <a:xfrm>
            <a:off x="844575" y="2455392"/>
            <a:ext cx="7743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00"/>
                </a:solidFill>
              </a:rPr>
              <a:t>F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502" name="Shape 502"/>
          <p:cNvSpPr txBox="1"/>
          <p:nvPr/>
        </p:nvSpPr>
        <p:spPr>
          <a:xfrm>
            <a:off x="1618875" y="1678842"/>
            <a:ext cx="7743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00"/>
                </a:solidFill>
              </a:rPr>
              <a:t>F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503" name="Shape 503"/>
          <p:cNvSpPr txBox="1"/>
          <p:nvPr/>
        </p:nvSpPr>
        <p:spPr>
          <a:xfrm>
            <a:off x="4477202" y="1077630"/>
            <a:ext cx="4676059" cy="2413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Output size: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 dirty="0"/>
              <a:t>(N - F) / stride + 1</a:t>
            </a:r>
          </a:p>
          <a:p>
            <a:pPr lvl="0" rtl="0">
              <a:spcBef>
                <a:spcPts val="0"/>
              </a:spcBef>
              <a:buNone/>
            </a:pPr>
            <a:endParaRPr sz="2400" dirty="0"/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e.g. N = 7, F = 3: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stride 1 =&gt; (7 - 3)/1 + 1 = 5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stride 2 =&gt; (7 - 3)/2 + 1 = 3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stride 3 =&gt; (7 - 3)/3 + 1 = 2.33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>
                <a:solidFill>
                  <a:srgbClr val="FF0000"/>
                </a:solidFill>
                <a:sym typeface="Wingdings"/>
              </a:rPr>
              <a:t>:(</a:t>
            </a:r>
            <a:r>
              <a:rPr lang="en" sz="24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0" name="Shape 369">
            <a:extLst>
              <a:ext uri="{FF2B5EF4-FFF2-40B4-BE49-F238E27FC236}">
                <a16:creationId xmlns:a16="http://schemas.microsoft.com/office/drawing/2014/main" id="{91CD6377-F3ED-594E-862E-644D7FABE2E3}"/>
              </a:ext>
            </a:extLst>
          </p:cNvPr>
          <p:cNvSpPr txBox="1"/>
          <p:nvPr/>
        </p:nvSpPr>
        <p:spPr>
          <a:xfrm>
            <a:off x="138150" y="60450"/>
            <a:ext cx="8843804" cy="60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400" dirty="0"/>
              <a:t>Size of an activation map</a:t>
            </a:r>
          </a:p>
        </p:txBody>
      </p:sp>
    </p:spTree>
    <p:extLst>
      <p:ext uri="{BB962C8B-B14F-4D97-AF65-F5344CB8AC3E}">
        <p14:creationId xmlns:p14="http://schemas.microsoft.com/office/powerpoint/2010/main" val="16625540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 txBox="1"/>
          <p:nvPr/>
        </p:nvSpPr>
        <p:spPr>
          <a:xfrm>
            <a:off x="264125" y="209475"/>
            <a:ext cx="8289000" cy="73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In practice: Common to zero pad the border</a:t>
            </a:r>
          </a:p>
        </p:txBody>
      </p:sp>
      <p:graphicFrame>
        <p:nvGraphicFramePr>
          <p:cNvPr id="510" name="Shape 510"/>
          <p:cNvGraphicFramePr/>
          <p:nvPr/>
        </p:nvGraphicFramePr>
        <p:xfrm>
          <a:off x="377400" y="947175"/>
          <a:ext cx="2679975" cy="349731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297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11" name="Shape 511"/>
          <p:cNvSpPr txBox="1"/>
          <p:nvPr/>
        </p:nvSpPr>
        <p:spPr>
          <a:xfrm>
            <a:off x="3299125" y="1023375"/>
            <a:ext cx="5844900" cy="148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/>
              <a:t>e.g. input 7x7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b="1"/>
              <a:t>3x3</a:t>
            </a:r>
            <a:r>
              <a:rPr lang="en" sz="2000"/>
              <a:t> filter, applied with </a:t>
            </a:r>
            <a:r>
              <a:rPr lang="en" sz="2000" b="1"/>
              <a:t>stride 1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b="1"/>
              <a:t>pad with 1 pixel</a:t>
            </a:r>
            <a:r>
              <a:rPr lang="en" sz="2000"/>
              <a:t> border =&gt; what is the output?</a:t>
            </a:r>
          </a:p>
          <a:p>
            <a:pPr lvl="0" rtl="0">
              <a:spcBef>
                <a:spcPts val="0"/>
              </a:spcBef>
              <a:buNone/>
            </a:pPr>
            <a:endParaRPr sz="2000"/>
          </a:p>
          <a:p>
            <a:pPr lvl="0" rtl="0">
              <a:spcBef>
                <a:spcPts val="0"/>
              </a:spcBef>
              <a:buNone/>
            </a:pPr>
            <a:endParaRPr sz="2000"/>
          </a:p>
        </p:txBody>
      </p:sp>
      <p:sp>
        <p:nvSpPr>
          <p:cNvPr id="512" name="Shape 512"/>
          <p:cNvSpPr txBox="1"/>
          <p:nvPr/>
        </p:nvSpPr>
        <p:spPr>
          <a:xfrm>
            <a:off x="5021575" y="3212025"/>
            <a:ext cx="2892600" cy="122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</a:rPr>
              <a:t>(recall:)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(N - F) / stride + 1</a:t>
            </a:r>
          </a:p>
        </p:txBody>
      </p:sp>
    </p:spTree>
    <p:extLst>
      <p:ext uri="{BB962C8B-B14F-4D97-AF65-F5344CB8AC3E}">
        <p14:creationId xmlns:p14="http://schemas.microsoft.com/office/powerpoint/2010/main" val="497875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/>
          <p:nvPr/>
        </p:nvSpPr>
        <p:spPr>
          <a:xfrm>
            <a:off x="264125" y="209475"/>
            <a:ext cx="8289000" cy="73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In practice: Common to zero pad the border</a:t>
            </a:r>
          </a:p>
        </p:txBody>
      </p:sp>
      <p:sp>
        <p:nvSpPr>
          <p:cNvPr id="519" name="Shape 519"/>
          <p:cNvSpPr txBox="1"/>
          <p:nvPr/>
        </p:nvSpPr>
        <p:spPr>
          <a:xfrm>
            <a:off x="3299125" y="1023375"/>
            <a:ext cx="5844900" cy="148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/>
              <a:t>e.g. input 7x7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b="1"/>
              <a:t>3x3</a:t>
            </a:r>
            <a:r>
              <a:rPr lang="en" sz="2000"/>
              <a:t> filter, applied with </a:t>
            </a:r>
            <a:r>
              <a:rPr lang="en" sz="2000" b="1"/>
              <a:t>stride 1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b="1"/>
              <a:t>pad with 1 pixel</a:t>
            </a:r>
            <a:r>
              <a:rPr lang="en" sz="2000"/>
              <a:t> border =&gt; what is the output?</a:t>
            </a:r>
          </a:p>
          <a:p>
            <a:pPr lvl="0" rtl="0">
              <a:spcBef>
                <a:spcPts val="0"/>
              </a:spcBef>
              <a:buNone/>
            </a:pP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en" sz="2000" b="1"/>
              <a:t>7x7 output!</a:t>
            </a:r>
          </a:p>
          <a:p>
            <a:pPr lvl="0" rtl="0">
              <a:spcBef>
                <a:spcPts val="0"/>
              </a:spcBef>
              <a:buNone/>
            </a:pPr>
            <a:endParaRPr sz="2000"/>
          </a:p>
          <a:p>
            <a:pPr lvl="0" rtl="0">
              <a:spcBef>
                <a:spcPts val="0"/>
              </a:spcBef>
              <a:buNone/>
            </a:pPr>
            <a:endParaRPr sz="2000"/>
          </a:p>
          <a:p>
            <a:pPr lvl="0" rtl="0">
              <a:spcBef>
                <a:spcPts val="0"/>
              </a:spcBef>
              <a:buNone/>
            </a:pPr>
            <a:endParaRPr sz="2000"/>
          </a:p>
        </p:txBody>
      </p:sp>
      <p:graphicFrame>
        <p:nvGraphicFramePr>
          <p:cNvPr id="520" name="Shape 520"/>
          <p:cNvGraphicFramePr/>
          <p:nvPr/>
        </p:nvGraphicFramePr>
        <p:xfrm>
          <a:off x="377400" y="947175"/>
          <a:ext cx="2679975" cy="349731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297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00376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 txBox="1"/>
          <p:nvPr/>
        </p:nvSpPr>
        <p:spPr>
          <a:xfrm>
            <a:off x="264125" y="209475"/>
            <a:ext cx="8289000" cy="73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In practice: Common to zero pad the border</a:t>
            </a:r>
          </a:p>
        </p:txBody>
      </p:sp>
      <p:sp>
        <p:nvSpPr>
          <p:cNvPr id="527" name="Shape 527"/>
          <p:cNvSpPr txBox="1"/>
          <p:nvPr/>
        </p:nvSpPr>
        <p:spPr>
          <a:xfrm>
            <a:off x="3299125" y="1023375"/>
            <a:ext cx="5844900" cy="39106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dirty="0"/>
              <a:t>e.g. input 7x7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b="1" dirty="0"/>
              <a:t>3x3</a:t>
            </a:r>
            <a:r>
              <a:rPr lang="en" sz="2000" dirty="0"/>
              <a:t> filter, applied with </a:t>
            </a:r>
            <a:r>
              <a:rPr lang="en" sz="2000" b="1" dirty="0"/>
              <a:t>stride 1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b="1" dirty="0"/>
              <a:t>pad with 1 pixel</a:t>
            </a:r>
            <a:r>
              <a:rPr lang="en" sz="2000" dirty="0"/>
              <a:t> border =&gt; what is the output?</a:t>
            </a:r>
          </a:p>
          <a:p>
            <a:pPr lvl="0" rtl="0">
              <a:spcBef>
                <a:spcPts val="0"/>
              </a:spcBef>
              <a:buNone/>
            </a:pPr>
            <a:endParaRPr sz="2000" dirty="0"/>
          </a:p>
          <a:p>
            <a:pPr lvl="0" rtl="0">
              <a:spcBef>
                <a:spcPts val="0"/>
              </a:spcBef>
              <a:buNone/>
            </a:pPr>
            <a:r>
              <a:rPr lang="en" sz="2000" b="1" dirty="0"/>
              <a:t>7x7 output!</a:t>
            </a:r>
          </a:p>
          <a:p>
            <a:r>
              <a:rPr lang="en" sz="2000" dirty="0"/>
              <a:t>In general, common to see CONV layers with stride 1, filters of size FxF, and zero-padding with (F-1)/2. (preserves the size of the input image / activation map)</a:t>
            </a:r>
          </a:p>
          <a:p>
            <a:r>
              <a:rPr lang="en" sz="2000" dirty="0">
                <a:solidFill>
                  <a:srgbClr val="0000FF"/>
                </a:solidFill>
              </a:rPr>
              <a:t>e.g. F = 3 =&gt; zero pad with 1 (value 0)</a:t>
            </a:r>
          </a:p>
          <a:p>
            <a:r>
              <a:rPr lang="en" sz="2000" dirty="0">
                <a:solidFill>
                  <a:srgbClr val="0000FF"/>
                </a:solidFill>
              </a:rPr>
              <a:t>       F = 5 =&gt; zero pad with 2 (value 0)</a:t>
            </a:r>
          </a:p>
          <a:p>
            <a:r>
              <a:rPr lang="en" sz="2000" dirty="0">
                <a:solidFill>
                  <a:srgbClr val="0000FF"/>
                </a:solidFill>
              </a:rPr>
              <a:t>       F = 7 =&gt; zero pad with 3 (value 0)</a:t>
            </a:r>
            <a:endParaRPr sz="2000" dirty="0"/>
          </a:p>
          <a:p>
            <a:pPr lvl="0" rtl="0">
              <a:spcBef>
                <a:spcPts val="0"/>
              </a:spcBef>
              <a:buNone/>
            </a:pPr>
            <a:endParaRPr sz="2000" dirty="0"/>
          </a:p>
        </p:txBody>
      </p:sp>
      <p:graphicFrame>
        <p:nvGraphicFramePr>
          <p:cNvPr id="528" name="Shape 528"/>
          <p:cNvGraphicFramePr/>
          <p:nvPr/>
        </p:nvGraphicFramePr>
        <p:xfrm>
          <a:off x="377400" y="947175"/>
          <a:ext cx="2679975" cy="349731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297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977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87244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Shape 534"/>
          <p:cNvSpPr txBox="1"/>
          <p:nvPr/>
        </p:nvSpPr>
        <p:spPr>
          <a:xfrm>
            <a:off x="212775" y="312235"/>
            <a:ext cx="8548200" cy="9701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800" dirty="0"/>
              <a:t>32x32 input convolved repeatedly with 5x5 filters shrinks volumes spatially!</a:t>
            </a:r>
          </a:p>
          <a:p>
            <a:pPr lvl="0" rtl="0">
              <a:spcBef>
                <a:spcPts val="0"/>
              </a:spcBef>
            </a:pPr>
            <a:r>
              <a:rPr lang="en" sz="1800" dirty="0"/>
              <a:t>(32 </a:t>
            </a:r>
            <a:r>
              <a:rPr lang="en-US" sz="1800" dirty="0"/>
              <a:t>=</a:t>
            </a:r>
            <a:r>
              <a:rPr lang="en" sz="1800" dirty="0"/>
              <a:t>&gt; 28 </a:t>
            </a:r>
            <a:r>
              <a:rPr lang="en-US" sz="1800" dirty="0"/>
              <a:t>=</a:t>
            </a:r>
            <a:r>
              <a:rPr lang="en" sz="1800" dirty="0"/>
              <a:t>&gt; 24 ...)</a:t>
            </a:r>
            <a:endParaRPr lang="en-US" sz="1800" dirty="0"/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800" dirty="0"/>
              <a:t>Shrinking too fast is not good, doesn’t work well.</a:t>
            </a:r>
          </a:p>
        </p:txBody>
      </p:sp>
      <p:sp>
        <p:nvSpPr>
          <p:cNvPr id="535" name="Shape 535"/>
          <p:cNvSpPr/>
          <p:nvPr/>
        </p:nvSpPr>
        <p:spPr>
          <a:xfrm>
            <a:off x="212775" y="1583150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6" name="Shape 536"/>
          <p:cNvSpPr txBox="1"/>
          <p:nvPr/>
        </p:nvSpPr>
        <p:spPr>
          <a:xfrm>
            <a:off x="825400" y="388315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537" name="Shape 537"/>
          <p:cNvSpPr txBox="1"/>
          <p:nvPr/>
        </p:nvSpPr>
        <p:spPr>
          <a:xfrm>
            <a:off x="1189700" y="1809975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538" name="Shape 538"/>
          <p:cNvSpPr txBox="1"/>
          <p:nvPr/>
        </p:nvSpPr>
        <p:spPr>
          <a:xfrm>
            <a:off x="154787" y="4274782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cxnSp>
        <p:nvCxnSpPr>
          <p:cNvPr id="539" name="Shape 539"/>
          <p:cNvCxnSpPr/>
          <p:nvPr/>
        </p:nvCxnSpPr>
        <p:spPr>
          <a:xfrm>
            <a:off x="1517575" y="2861800"/>
            <a:ext cx="987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40" name="Shape 540"/>
          <p:cNvSpPr txBox="1"/>
          <p:nvPr/>
        </p:nvSpPr>
        <p:spPr>
          <a:xfrm>
            <a:off x="1556900" y="2876050"/>
            <a:ext cx="9875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CONV,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ReLU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e.g. 6 5x5x3 filters</a:t>
            </a:r>
          </a:p>
        </p:txBody>
      </p:sp>
      <p:sp>
        <p:nvSpPr>
          <p:cNvPr id="541" name="Shape 541"/>
          <p:cNvSpPr/>
          <p:nvPr/>
        </p:nvSpPr>
        <p:spPr>
          <a:xfrm>
            <a:off x="2727375" y="1583150"/>
            <a:ext cx="956400" cy="2757900"/>
          </a:xfrm>
          <a:prstGeom prst="cube">
            <a:avLst>
              <a:gd name="adj" fmla="val 77711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2" name="Shape 542"/>
          <p:cNvSpPr txBox="1"/>
          <p:nvPr/>
        </p:nvSpPr>
        <p:spPr>
          <a:xfrm>
            <a:off x="3340000" y="388315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28</a:t>
            </a:r>
          </a:p>
        </p:txBody>
      </p:sp>
      <p:sp>
        <p:nvSpPr>
          <p:cNvPr id="543" name="Shape 543"/>
          <p:cNvSpPr txBox="1"/>
          <p:nvPr/>
        </p:nvSpPr>
        <p:spPr>
          <a:xfrm>
            <a:off x="3704300" y="1809975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28</a:t>
            </a:r>
          </a:p>
        </p:txBody>
      </p:sp>
      <p:sp>
        <p:nvSpPr>
          <p:cNvPr id="544" name="Shape 544"/>
          <p:cNvSpPr txBox="1"/>
          <p:nvPr/>
        </p:nvSpPr>
        <p:spPr>
          <a:xfrm>
            <a:off x="2669387" y="4274782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6</a:t>
            </a:r>
          </a:p>
        </p:txBody>
      </p:sp>
      <p:cxnSp>
        <p:nvCxnSpPr>
          <p:cNvPr id="545" name="Shape 545"/>
          <p:cNvCxnSpPr/>
          <p:nvPr/>
        </p:nvCxnSpPr>
        <p:spPr>
          <a:xfrm>
            <a:off x="4260775" y="2861800"/>
            <a:ext cx="987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46" name="Shape 546"/>
          <p:cNvSpPr txBox="1"/>
          <p:nvPr/>
        </p:nvSpPr>
        <p:spPr>
          <a:xfrm>
            <a:off x="4300100" y="2876050"/>
            <a:ext cx="10632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CONV,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ReLU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38761D"/>
                </a:solidFill>
              </a:rPr>
              <a:t>e.g. 10 5x5x</a:t>
            </a:r>
            <a:r>
              <a:rPr lang="en" sz="1800" b="1">
                <a:solidFill>
                  <a:srgbClr val="38761D"/>
                </a:solidFill>
              </a:rPr>
              <a:t>6 </a:t>
            </a:r>
            <a:r>
              <a:rPr lang="en" sz="1800">
                <a:solidFill>
                  <a:srgbClr val="38761D"/>
                </a:solidFill>
              </a:rPr>
              <a:t>filters</a:t>
            </a:r>
          </a:p>
        </p:txBody>
      </p:sp>
      <p:sp>
        <p:nvSpPr>
          <p:cNvPr id="547" name="Shape 547"/>
          <p:cNvSpPr/>
          <p:nvPr/>
        </p:nvSpPr>
        <p:spPr>
          <a:xfrm>
            <a:off x="5470575" y="1583150"/>
            <a:ext cx="956400" cy="2757900"/>
          </a:xfrm>
          <a:prstGeom prst="cube">
            <a:avLst>
              <a:gd name="adj" fmla="val 77711"/>
            </a:avLst>
          </a:prstGeom>
          <a:solidFill>
            <a:srgbClr val="D9EAD3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48" name="Shape 548"/>
          <p:cNvCxnSpPr/>
          <p:nvPr/>
        </p:nvCxnSpPr>
        <p:spPr>
          <a:xfrm>
            <a:off x="6851575" y="2861800"/>
            <a:ext cx="987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49" name="Shape 549"/>
          <p:cNvSpPr txBox="1"/>
          <p:nvPr/>
        </p:nvSpPr>
        <p:spPr>
          <a:xfrm>
            <a:off x="6890900" y="2876050"/>
            <a:ext cx="9875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CONV,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ReLU</a:t>
            </a:r>
          </a:p>
        </p:txBody>
      </p:sp>
      <p:sp>
        <p:nvSpPr>
          <p:cNvPr id="550" name="Shape 550"/>
          <p:cNvSpPr txBox="1"/>
          <p:nvPr/>
        </p:nvSpPr>
        <p:spPr>
          <a:xfrm>
            <a:off x="8107500" y="2617000"/>
            <a:ext cx="956400" cy="35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….</a:t>
            </a:r>
          </a:p>
        </p:txBody>
      </p:sp>
      <p:sp>
        <p:nvSpPr>
          <p:cNvPr id="551" name="Shape 551"/>
          <p:cNvSpPr txBox="1"/>
          <p:nvPr/>
        </p:nvSpPr>
        <p:spPr>
          <a:xfrm>
            <a:off x="5336387" y="4274782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10</a:t>
            </a:r>
          </a:p>
        </p:txBody>
      </p:sp>
      <p:sp>
        <p:nvSpPr>
          <p:cNvPr id="552" name="Shape 552"/>
          <p:cNvSpPr txBox="1"/>
          <p:nvPr/>
        </p:nvSpPr>
        <p:spPr>
          <a:xfrm>
            <a:off x="6083200" y="388315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24</a:t>
            </a:r>
          </a:p>
        </p:txBody>
      </p:sp>
      <p:sp>
        <p:nvSpPr>
          <p:cNvPr id="553" name="Shape 553"/>
          <p:cNvSpPr txBox="1"/>
          <p:nvPr/>
        </p:nvSpPr>
        <p:spPr>
          <a:xfrm>
            <a:off x="6447500" y="1809975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10676120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hape 559"/>
          <p:cNvSpPr txBox="1"/>
          <p:nvPr/>
        </p:nvSpPr>
        <p:spPr>
          <a:xfrm>
            <a:off x="264125" y="209475"/>
            <a:ext cx="3014699" cy="73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Examples time:</a:t>
            </a:r>
          </a:p>
        </p:txBody>
      </p:sp>
      <p:sp>
        <p:nvSpPr>
          <p:cNvPr id="560" name="Shape 560"/>
          <p:cNvSpPr txBox="1"/>
          <p:nvPr/>
        </p:nvSpPr>
        <p:spPr>
          <a:xfrm>
            <a:off x="202800" y="1293275"/>
            <a:ext cx="5721299" cy="108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Input volume: </a:t>
            </a:r>
            <a:r>
              <a:rPr lang="en" sz="3000" b="1" dirty="0"/>
              <a:t>64x64x3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 dirty="0"/>
              <a:t>20 5x5 filters with stride 1, pad 2</a:t>
            </a:r>
          </a:p>
          <a:p>
            <a:pPr lvl="0" rtl="0">
              <a:spcBef>
                <a:spcPts val="0"/>
              </a:spcBef>
              <a:buNone/>
            </a:pPr>
            <a:endParaRPr sz="3000" dirty="0"/>
          </a:p>
          <a:p>
            <a:pPr lvl="0" rtl="0">
              <a:spcBef>
                <a:spcPts val="0"/>
              </a:spcBef>
              <a:buNone/>
            </a:pPr>
            <a:r>
              <a:rPr lang="en" sz="3000" dirty="0"/>
              <a:t>Output volume size: ?</a:t>
            </a:r>
          </a:p>
        </p:txBody>
      </p:sp>
      <p:sp>
        <p:nvSpPr>
          <p:cNvPr id="561" name="Shape 561"/>
          <p:cNvSpPr/>
          <p:nvPr/>
        </p:nvSpPr>
        <p:spPr>
          <a:xfrm>
            <a:off x="6564404" y="139650"/>
            <a:ext cx="713400" cy="20574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62" name="Shape 562"/>
          <p:cNvCxnSpPr/>
          <p:nvPr/>
        </p:nvCxnSpPr>
        <p:spPr>
          <a:xfrm>
            <a:off x="7385371" y="1093509"/>
            <a:ext cx="73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63" name="Shape 563"/>
          <p:cNvSpPr/>
          <p:nvPr/>
        </p:nvSpPr>
        <p:spPr>
          <a:xfrm>
            <a:off x="8287868" y="139650"/>
            <a:ext cx="713400" cy="2057400"/>
          </a:xfrm>
          <a:prstGeom prst="cube">
            <a:avLst>
              <a:gd name="adj" fmla="val 77711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72028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 txBox="1"/>
          <p:nvPr/>
        </p:nvSpPr>
        <p:spPr>
          <a:xfrm>
            <a:off x="264125" y="209475"/>
            <a:ext cx="3014699" cy="73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Examples time:</a:t>
            </a:r>
          </a:p>
        </p:txBody>
      </p:sp>
      <p:sp>
        <p:nvSpPr>
          <p:cNvPr id="570" name="Shape 570"/>
          <p:cNvSpPr txBox="1"/>
          <p:nvPr/>
        </p:nvSpPr>
        <p:spPr>
          <a:xfrm>
            <a:off x="202800" y="1293275"/>
            <a:ext cx="6008429" cy="364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Input volume: </a:t>
            </a:r>
            <a:r>
              <a:rPr lang="en" sz="3000" b="1" dirty="0">
                <a:solidFill>
                  <a:srgbClr val="0000FF"/>
                </a:solidFill>
              </a:rPr>
              <a:t>64x64</a:t>
            </a:r>
            <a:r>
              <a:rPr lang="en" sz="3000" b="1" dirty="0"/>
              <a:t>x3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 dirty="0">
                <a:solidFill>
                  <a:srgbClr val="FF0000"/>
                </a:solidFill>
              </a:rPr>
              <a:t>20</a:t>
            </a:r>
            <a:r>
              <a:rPr lang="en" sz="3000" dirty="0"/>
              <a:t> </a:t>
            </a:r>
            <a:r>
              <a:rPr lang="en" sz="3000" dirty="0">
                <a:solidFill>
                  <a:srgbClr val="FF00FF"/>
                </a:solidFill>
              </a:rPr>
              <a:t>5x5</a:t>
            </a:r>
            <a:r>
              <a:rPr lang="en" sz="3000" dirty="0"/>
              <a:t> filters with stride </a:t>
            </a:r>
            <a:r>
              <a:rPr lang="en" sz="3000" dirty="0">
                <a:solidFill>
                  <a:srgbClr val="38761D"/>
                </a:solidFill>
              </a:rPr>
              <a:t>1</a:t>
            </a:r>
            <a:r>
              <a:rPr lang="en" sz="3000" dirty="0"/>
              <a:t>, pad </a:t>
            </a:r>
            <a:r>
              <a:rPr lang="en" sz="3000" dirty="0">
                <a:solidFill>
                  <a:srgbClr val="9900FF"/>
                </a:solidFill>
              </a:rPr>
              <a:t>2</a:t>
            </a:r>
          </a:p>
          <a:p>
            <a:pPr lvl="0" rtl="0">
              <a:spcBef>
                <a:spcPts val="0"/>
              </a:spcBef>
              <a:buNone/>
            </a:pPr>
            <a:endParaRPr sz="3000" dirty="0"/>
          </a:p>
          <a:p>
            <a:pPr lvl="0" rtl="0">
              <a:spcBef>
                <a:spcPts val="0"/>
              </a:spcBef>
              <a:buNone/>
            </a:pPr>
            <a:r>
              <a:rPr lang="en" sz="3000" dirty="0"/>
              <a:t>Output volume size: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 dirty="0"/>
              <a:t>(</a:t>
            </a:r>
            <a:r>
              <a:rPr lang="en" sz="3000" dirty="0">
                <a:solidFill>
                  <a:srgbClr val="0000FF"/>
                </a:solidFill>
              </a:rPr>
              <a:t>64</a:t>
            </a:r>
            <a:r>
              <a:rPr lang="en" sz="3000" dirty="0"/>
              <a:t>+2*</a:t>
            </a:r>
            <a:r>
              <a:rPr lang="en" sz="3000" dirty="0">
                <a:solidFill>
                  <a:srgbClr val="9900FF"/>
                </a:solidFill>
              </a:rPr>
              <a:t>2</a:t>
            </a:r>
            <a:r>
              <a:rPr lang="en" sz="3000" dirty="0">
                <a:solidFill>
                  <a:schemeClr val="dk1"/>
                </a:solidFill>
              </a:rPr>
              <a:t>-</a:t>
            </a:r>
            <a:r>
              <a:rPr lang="en" sz="3000" dirty="0">
                <a:solidFill>
                  <a:srgbClr val="FF00FF"/>
                </a:solidFill>
              </a:rPr>
              <a:t>5</a:t>
            </a:r>
            <a:r>
              <a:rPr lang="en" sz="3000" dirty="0"/>
              <a:t>)/</a:t>
            </a:r>
            <a:r>
              <a:rPr lang="en" sz="3000" dirty="0">
                <a:solidFill>
                  <a:srgbClr val="38761D"/>
                </a:solidFill>
              </a:rPr>
              <a:t>1</a:t>
            </a:r>
            <a:r>
              <a:rPr lang="en" sz="3000" dirty="0"/>
              <a:t>+1 = 64 spatially,</a:t>
            </a:r>
          </a:p>
          <a:p>
            <a:pPr lvl="0" rtl="0">
              <a:spcBef>
                <a:spcPts val="0"/>
              </a:spcBef>
              <a:buNone/>
            </a:pPr>
            <a:r>
              <a:rPr lang="ro-RO" sz="3000" dirty="0"/>
              <a:t>s</a:t>
            </a:r>
            <a:r>
              <a:rPr lang="en" sz="3000" dirty="0"/>
              <a:t>o the volume is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 b="1" dirty="0"/>
              <a:t>64x64x</a:t>
            </a:r>
            <a:r>
              <a:rPr lang="en" sz="3000" b="1" dirty="0">
                <a:solidFill>
                  <a:srgbClr val="FF0000"/>
                </a:solidFill>
              </a:rPr>
              <a:t>20</a:t>
            </a:r>
          </a:p>
        </p:txBody>
      </p:sp>
      <p:sp>
        <p:nvSpPr>
          <p:cNvPr id="571" name="Shape 571"/>
          <p:cNvSpPr/>
          <p:nvPr/>
        </p:nvSpPr>
        <p:spPr>
          <a:xfrm>
            <a:off x="6564404" y="139650"/>
            <a:ext cx="713400" cy="20574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72" name="Shape 572"/>
          <p:cNvCxnSpPr/>
          <p:nvPr/>
        </p:nvCxnSpPr>
        <p:spPr>
          <a:xfrm>
            <a:off x="7385371" y="1093509"/>
            <a:ext cx="73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73" name="Shape 573"/>
          <p:cNvSpPr/>
          <p:nvPr/>
        </p:nvSpPr>
        <p:spPr>
          <a:xfrm>
            <a:off x="8287868" y="139650"/>
            <a:ext cx="713400" cy="2057400"/>
          </a:xfrm>
          <a:prstGeom prst="cube">
            <a:avLst>
              <a:gd name="adj" fmla="val 77711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36217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 txBox="1"/>
          <p:nvPr/>
        </p:nvSpPr>
        <p:spPr>
          <a:xfrm>
            <a:off x="264125" y="209475"/>
            <a:ext cx="3014699" cy="73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Examples time:</a:t>
            </a:r>
          </a:p>
        </p:txBody>
      </p:sp>
      <p:sp>
        <p:nvSpPr>
          <p:cNvPr id="580" name="Shape 580"/>
          <p:cNvSpPr txBox="1"/>
          <p:nvPr/>
        </p:nvSpPr>
        <p:spPr>
          <a:xfrm>
            <a:off x="202800" y="1293275"/>
            <a:ext cx="6482700" cy="108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Input volume: </a:t>
            </a:r>
            <a:r>
              <a:rPr lang="en" sz="3000" b="1" dirty="0"/>
              <a:t>64x64x3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 dirty="0"/>
              <a:t>20 5x5 filters with stride 1, pad 2</a:t>
            </a:r>
          </a:p>
          <a:p>
            <a:pPr lvl="0" rtl="0">
              <a:spcBef>
                <a:spcPts val="0"/>
              </a:spcBef>
              <a:buNone/>
            </a:pPr>
            <a:endParaRPr sz="3000" dirty="0"/>
          </a:p>
          <a:p>
            <a:pPr lvl="0" rtl="0">
              <a:spcBef>
                <a:spcPts val="0"/>
              </a:spcBef>
              <a:buNone/>
            </a:pPr>
            <a:r>
              <a:rPr lang="en" sz="3000" dirty="0"/>
              <a:t>Number of parameters in this layer?</a:t>
            </a:r>
          </a:p>
        </p:txBody>
      </p:sp>
      <p:sp>
        <p:nvSpPr>
          <p:cNvPr id="581" name="Shape 581"/>
          <p:cNvSpPr/>
          <p:nvPr/>
        </p:nvSpPr>
        <p:spPr>
          <a:xfrm>
            <a:off x="6564404" y="139650"/>
            <a:ext cx="713400" cy="20574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82" name="Shape 582"/>
          <p:cNvCxnSpPr/>
          <p:nvPr/>
        </p:nvCxnSpPr>
        <p:spPr>
          <a:xfrm>
            <a:off x="7385371" y="1093509"/>
            <a:ext cx="73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83" name="Shape 583"/>
          <p:cNvSpPr/>
          <p:nvPr/>
        </p:nvSpPr>
        <p:spPr>
          <a:xfrm>
            <a:off x="8287868" y="139650"/>
            <a:ext cx="713400" cy="2057400"/>
          </a:xfrm>
          <a:prstGeom prst="cube">
            <a:avLst>
              <a:gd name="adj" fmla="val 77711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28801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 txBox="1"/>
          <p:nvPr/>
        </p:nvSpPr>
        <p:spPr>
          <a:xfrm>
            <a:off x="264125" y="209475"/>
            <a:ext cx="3014699" cy="73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Examples time:</a:t>
            </a:r>
          </a:p>
        </p:txBody>
      </p:sp>
      <p:sp>
        <p:nvSpPr>
          <p:cNvPr id="590" name="Shape 590"/>
          <p:cNvSpPr txBox="1"/>
          <p:nvPr/>
        </p:nvSpPr>
        <p:spPr>
          <a:xfrm>
            <a:off x="202800" y="1293275"/>
            <a:ext cx="8798468" cy="32787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Input volume: </a:t>
            </a:r>
            <a:r>
              <a:rPr lang="en" sz="3000" b="1" dirty="0">
                <a:solidFill>
                  <a:srgbClr val="0000FF"/>
                </a:solidFill>
              </a:rPr>
              <a:t>64x64</a:t>
            </a:r>
            <a:r>
              <a:rPr lang="en" sz="3000" b="1" dirty="0"/>
              <a:t>x</a:t>
            </a:r>
            <a:r>
              <a:rPr lang="en" sz="3000" b="1" dirty="0">
                <a:solidFill>
                  <a:srgbClr val="FF9900"/>
                </a:solidFill>
              </a:rPr>
              <a:t>3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 dirty="0">
                <a:solidFill>
                  <a:srgbClr val="FF0000"/>
                </a:solidFill>
              </a:rPr>
              <a:t>20</a:t>
            </a:r>
            <a:r>
              <a:rPr lang="en" sz="3000" dirty="0">
                <a:solidFill>
                  <a:srgbClr val="FF00FF"/>
                </a:solidFill>
              </a:rPr>
              <a:t> 5x5</a:t>
            </a:r>
            <a:r>
              <a:rPr lang="en" sz="3000" dirty="0"/>
              <a:t> filters with stride 1, pad 2</a:t>
            </a:r>
          </a:p>
          <a:p>
            <a:pPr lvl="0" rtl="0">
              <a:spcBef>
                <a:spcPts val="0"/>
              </a:spcBef>
              <a:buNone/>
            </a:pPr>
            <a:endParaRPr sz="3000" dirty="0"/>
          </a:p>
          <a:p>
            <a:pPr lvl="0" rtl="0">
              <a:spcBef>
                <a:spcPts val="0"/>
              </a:spcBef>
              <a:buNone/>
            </a:pPr>
            <a:r>
              <a:rPr lang="en" sz="3000" dirty="0"/>
              <a:t>Number of parameters in this layer?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 dirty="0"/>
              <a:t>Each filter has </a:t>
            </a:r>
            <a:r>
              <a:rPr lang="en" sz="3000" dirty="0">
                <a:solidFill>
                  <a:srgbClr val="FF00FF"/>
                </a:solidFill>
              </a:rPr>
              <a:t>5*5</a:t>
            </a:r>
            <a:r>
              <a:rPr lang="en" sz="3000" dirty="0"/>
              <a:t>*</a:t>
            </a:r>
            <a:r>
              <a:rPr lang="en" sz="3000" dirty="0">
                <a:solidFill>
                  <a:srgbClr val="FF9900"/>
                </a:solidFill>
              </a:rPr>
              <a:t>3</a:t>
            </a:r>
            <a:r>
              <a:rPr lang="en" sz="3000" dirty="0"/>
              <a:t> + 1 = </a:t>
            </a:r>
            <a:r>
              <a:rPr lang="en" sz="3000" dirty="0">
                <a:solidFill>
                  <a:srgbClr val="38761D"/>
                </a:solidFill>
              </a:rPr>
              <a:t>76</a:t>
            </a:r>
            <a:r>
              <a:rPr lang="en" sz="3000" dirty="0"/>
              <a:t> params      </a:t>
            </a:r>
            <a:r>
              <a:rPr lang="en" sz="2000" dirty="0"/>
              <a:t>(+1 for bias)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 dirty="0"/>
              <a:t>=&gt; </a:t>
            </a:r>
            <a:r>
              <a:rPr lang="en" sz="3000" dirty="0">
                <a:solidFill>
                  <a:srgbClr val="38761D"/>
                </a:solidFill>
              </a:rPr>
              <a:t>76</a:t>
            </a:r>
            <a:r>
              <a:rPr lang="en" sz="3000" dirty="0"/>
              <a:t>*</a:t>
            </a:r>
            <a:r>
              <a:rPr lang="en" sz="3000" dirty="0">
                <a:solidFill>
                  <a:srgbClr val="FF0000"/>
                </a:solidFill>
              </a:rPr>
              <a:t>20</a:t>
            </a:r>
            <a:r>
              <a:rPr lang="en" sz="3000" dirty="0"/>
              <a:t> = </a:t>
            </a:r>
            <a:r>
              <a:rPr lang="en" sz="3000" b="1" dirty="0"/>
              <a:t>1520</a:t>
            </a:r>
          </a:p>
        </p:txBody>
      </p:sp>
      <p:sp>
        <p:nvSpPr>
          <p:cNvPr id="591" name="Shape 591"/>
          <p:cNvSpPr/>
          <p:nvPr/>
        </p:nvSpPr>
        <p:spPr>
          <a:xfrm>
            <a:off x="6564404" y="139650"/>
            <a:ext cx="713400" cy="20574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92" name="Shape 592"/>
          <p:cNvCxnSpPr/>
          <p:nvPr/>
        </p:nvCxnSpPr>
        <p:spPr>
          <a:xfrm>
            <a:off x="7385371" y="1093509"/>
            <a:ext cx="73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93" name="Shape 593"/>
          <p:cNvSpPr/>
          <p:nvPr/>
        </p:nvSpPr>
        <p:spPr>
          <a:xfrm>
            <a:off x="8287868" y="139650"/>
            <a:ext cx="713400" cy="2057400"/>
          </a:xfrm>
          <a:prstGeom prst="cube">
            <a:avLst>
              <a:gd name="adj" fmla="val 77711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91345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599">
            <a:extLst>
              <a:ext uri="{FF2B5EF4-FFF2-40B4-BE49-F238E27FC236}">
                <a16:creationId xmlns:a16="http://schemas.microsoft.com/office/drawing/2014/main" id="{7EFC81DA-9F12-9C4D-8A82-FFFDE718712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045" y="617896"/>
            <a:ext cx="8065910" cy="3907708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Shape 606"/>
          <p:cNvSpPr txBox="1"/>
          <p:nvPr/>
        </p:nvSpPr>
        <p:spPr>
          <a:xfrm>
            <a:off x="4685925" y="90350"/>
            <a:ext cx="4791600" cy="237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Common settings:</a:t>
            </a:r>
          </a:p>
          <a:p>
            <a:pPr lvl="0" rtl="0">
              <a:spcBef>
                <a:spcPts val="0"/>
              </a:spcBef>
              <a:buNone/>
            </a:pPr>
            <a:endParaRPr sz="1800">
              <a:solidFill>
                <a:srgbClr val="FF00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K = (powers of 2, e.g. 32, 64, 128, 512)</a:t>
            </a:r>
          </a:p>
          <a:p>
            <a:pPr marL="457200" lvl="0" indent="-342900" rtl="0">
              <a:spcBef>
                <a:spcPts val="0"/>
              </a:spcBef>
              <a:buClr>
                <a:srgbClr val="FF0000"/>
              </a:buClr>
              <a:buSzPct val="100000"/>
              <a:buChar char="-"/>
            </a:pPr>
            <a:r>
              <a:rPr lang="en" sz="1800">
                <a:solidFill>
                  <a:srgbClr val="FF0000"/>
                </a:solidFill>
              </a:rPr>
              <a:t>F = 3, S = 1, P = 1</a:t>
            </a:r>
          </a:p>
          <a:p>
            <a:pPr marL="457200" lvl="0" indent="-342900" rtl="0">
              <a:spcBef>
                <a:spcPts val="0"/>
              </a:spcBef>
              <a:buClr>
                <a:srgbClr val="FF0000"/>
              </a:buClr>
              <a:buSzPct val="100000"/>
              <a:buChar char="-"/>
            </a:pPr>
            <a:r>
              <a:rPr lang="en" sz="1800">
                <a:solidFill>
                  <a:srgbClr val="FF0000"/>
                </a:solidFill>
              </a:rPr>
              <a:t>F = 5, S = 1, P = 2</a:t>
            </a:r>
          </a:p>
          <a:p>
            <a:pPr marL="457200" lvl="0" indent="-342900" rtl="0">
              <a:spcBef>
                <a:spcPts val="0"/>
              </a:spcBef>
              <a:buClr>
                <a:srgbClr val="FF0000"/>
              </a:buClr>
              <a:buSzPct val="100000"/>
              <a:buChar char="-"/>
            </a:pPr>
            <a:r>
              <a:rPr lang="en" sz="1800">
                <a:solidFill>
                  <a:srgbClr val="FF0000"/>
                </a:solidFill>
              </a:rPr>
              <a:t>F = 5, S = 2, P = ? (whatever fits)</a:t>
            </a:r>
          </a:p>
          <a:p>
            <a:pPr marL="457200" lvl="0" indent="-342900" rtl="0">
              <a:spcBef>
                <a:spcPts val="0"/>
              </a:spcBef>
              <a:buClr>
                <a:srgbClr val="FF0000"/>
              </a:buClr>
              <a:buSzPct val="100000"/>
              <a:buChar char="-"/>
            </a:pPr>
            <a:r>
              <a:rPr lang="en" sz="1800">
                <a:solidFill>
                  <a:srgbClr val="FF0000"/>
                </a:solidFill>
              </a:rPr>
              <a:t>F = 1, S = 1, P = 0</a:t>
            </a:r>
          </a:p>
        </p:txBody>
      </p:sp>
      <p:sp>
        <p:nvSpPr>
          <p:cNvPr id="607" name="Shape 607"/>
          <p:cNvSpPr/>
          <p:nvPr/>
        </p:nvSpPr>
        <p:spPr>
          <a:xfrm>
            <a:off x="1049860" y="1576614"/>
            <a:ext cx="2853068" cy="972834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994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6" grpId="0"/>
      <p:bldP spid="60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825" y="1529424"/>
            <a:ext cx="2421050" cy="2769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Shape 70"/>
          <p:cNvSpPr txBox="1"/>
          <p:nvPr/>
        </p:nvSpPr>
        <p:spPr>
          <a:xfrm>
            <a:off x="3100850" y="1524000"/>
            <a:ext cx="5866800" cy="519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Forces the network to have a redundant representation.</a:t>
            </a:r>
          </a:p>
        </p:txBody>
      </p:sp>
      <p:sp>
        <p:nvSpPr>
          <p:cNvPr id="71" name="Shape 71"/>
          <p:cNvSpPr/>
          <p:nvPr/>
        </p:nvSpPr>
        <p:spPr>
          <a:xfrm>
            <a:off x="3787975" y="2131850"/>
            <a:ext cx="393600" cy="39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787975" y="2563450"/>
            <a:ext cx="393600" cy="39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3787975" y="2995050"/>
            <a:ext cx="393600" cy="39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3787975" y="3441662"/>
            <a:ext cx="393600" cy="39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3787975" y="3870087"/>
            <a:ext cx="393600" cy="39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76" name="Shape 76"/>
          <p:cNvCxnSpPr>
            <a:stCxn id="71" idx="6"/>
          </p:cNvCxnSpPr>
          <p:nvPr/>
        </p:nvCxnSpPr>
        <p:spPr>
          <a:xfrm>
            <a:off x="4181575" y="2328650"/>
            <a:ext cx="70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7" name="Shape 77"/>
          <p:cNvCxnSpPr/>
          <p:nvPr/>
        </p:nvCxnSpPr>
        <p:spPr>
          <a:xfrm>
            <a:off x="4218150" y="276025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8" name="Shape 78"/>
          <p:cNvCxnSpPr/>
          <p:nvPr/>
        </p:nvCxnSpPr>
        <p:spPr>
          <a:xfrm>
            <a:off x="4181575" y="319185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9" name="Shape 79"/>
          <p:cNvCxnSpPr/>
          <p:nvPr/>
        </p:nvCxnSpPr>
        <p:spPr>
          <a:xfrm>
            <a:off x="4181575" y="3638475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0" name="Shape 80"/>
          <p:cNvCxnSpPr/>
          <p:nvPr/>
        </p:nvCxnSpPr>
        <p:spPr>
          <a:xfrm>
            <a:off x="4181575" y="406690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1" name="Shape 81"/>
          <p:cNvSpPr txBox="1"/>
          <p:nvPr/>
        </p:nvSpPr>
        <p:spPr>
          <a:xfrm>
            <a:off x="5038900" y="2090875"/>
            <a:ext cx="1321499" cy="2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has an ear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x="5038900" y="2548075"/>
            <a:ext cx="1321499" cy="2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has a tail</a:t>
            </a:r>
          </a:p>
        </p:txBody>
      </p:sp>
      <p:sp>
        <p:nvSpPr>
          <p:cNvPr id="83" name="Shape 83"/>
          <p:cNvSpPr txBox="1"/>
          <p:nvPr/>
        </p:nvSpPr>
        <p:spPr>
          <a:xfrm>
            <a:off x="5038900" y="3005275"/>
            <a:ext cx="1735499" cy="2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is furry</a:t>
            </a:r>
          </a:p>
        </p:txBody>
      </p:sp>
      <p:sp>
        <p:nvSpPr>
          <p:cNvPr id="84" name="Shape 84"/>
          <p:cNvSpPr txBox="1"/>
          <p:nvPr/>
        </p:nvSpPr>
        <p:spPr>
          <a:xfrm>
            <a:off x="5038900" y="3462475"/>
            <a:ext cx="1735499" cy="2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has claws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5038900" y="3843475"/>
            <a:ext cx="2191799" cy="2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mischievous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look</a:t>
            </a:r>
          </a:p>
        </p:txBody>
      </p:sp>
      <p:cxnSp>
        <p:nvCxnSpPr>
          <p:cNvPr id="86" name="Shape 86"/>
          <p:cNvCxnSpPr/>
          <p:nvPr/>
        </p:nvCxnSpPr>
        <p:spPr>
          <a:xfrm>
            <a:off x="7329300" y="2325650"/>
            <a:ext cx="949500" cy="5990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7" name="Shape 87"/>
          <p:cNvCxnSpPr/>
          <p:nvPr/>
        </p:nvCxnSpPr>
        <p:spPr>
          <a:xfrm>
            <a:off x="7355725" y="2757290"/>
            <a:ext cx="852600" cy="31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8" name="Shape 88"/>
          <p:cNvCxnSpPr/>
          <p:nvPr/>
        </p:nvCxnSpPr>
        <p:spPr>
          <a:xfrm>
            <a:off x="7311675" y="3188956"/>
            <a:ext cx="826499" cy="79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9" name="Shape 89"/>
          <p:cNvCxnSpPr/>
          <p:nvPr/>
        </p:nvCxnSpPr>
        <p:spPr>
          <a:xfrm rot="10800000" flipH="1">
            <a:off x="7320475" y="3453415"/>
            <a:ext cx="843900" cy="1847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0" name="Shape 90"/>
          <p:cNvCxnSpPr/>
          <p:nvPr/>
        </p:nvCxnSpPr>
        <p:spPr>
          <a:xfrm rot="10800000" flipH="1">
            <a:off x="7320475" y="3673265"/>
            <a:ext cx="861600" cy="39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1" name="Shape 91"/>
          <p:cNvSpPr txBox="1"/>
          <p:nvPr/>
        </p:nvSpPr>
        <p:spPr>
          <a:xfrm>
            <a:off x="8241325" y="2981150"/>
            <a:ext cx="1321499" cy="2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cat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score</a:t>
            </a:r>
          </a:p>
        </p:txBody>
      </p:sp>
      <p:cxnSp>
        <p:nvCxnSpPr>
          <p:cNvPr id="92" name="Shape 92"/>
          <p:cNvCxnSpPr/>
          <p:nvPr/>
        </p:nvCxnSpPr>
        <p:spPr>
          <a:xfrm>
            <a:off x="6619975" y="232865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3" name="Shape 93"/>
          <p:cNvCxnSpPr/>
          <p:nvPr/>
        </p:nvCxnSpPr>
        <p:spPr>
          <a:xfrm>
            <a:off x="6656550" y="276025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4" name="Shape 94"/>
          <p:cNvCxnSpPr/>
          <p:nvPr/>
        </p:nvCxnSpPr>
        <p:spPr>
          <a:xfrm>
            <a:off x="6619975" y="319185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5" name="Shape 95"/>
          <p:cNvCxnSpPr/>
          <p:nvPr/>
        </p:nvCxnSpPr>
        <p:spPr>
          <a:xfrm>
            <a:off x="6619975" y="3638475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6" name="Shape 96"/>
          <p:cNvCxnSpPr/>
          <p:nvPr/>
        </p:nvCxnSpPr>
        <p:spPr>
          <a:xfrm>
            <a:off x="6619975" y="4066900"/>
            <a:ext cx="707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7" name="Shape 97"/>
          <p:cNvSpPr txBox="1"/>
          <p:nvPr/>
        </p:nvSpPr>
        <p:spPr>
          <a:xfrm>
            <a:off x="6752825" y="2124512"/>
            <a:ext cx="4403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b="1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x="6781390" y="2952256"/>
            <a:ext cx="4403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6790200" y="3836474"/>
            <a:ext cx="4403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370000" y="246650"/>
            <a:ext cx="8659499" cy="757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Dropout</a:t>
            </a:r>
          </a:p>
        </p:txBody>
      </p:sp>
    </p:spTree>
    <p:extLst>
      <p:ext uri="{BB962C8B-B14F-4D97-AF65-F5344CB8AC3E}">
        <p14:creationId xmlns:p14="http://schemas.microsoft.com/office/powerpoint/2010/main" val="12746371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Shape 613"/>
          <p:cNvSpPr txBox="1"/>
          <p:nvPr/>
        </p:nvSpPr>
        <p:spPr>
          <a:xfrm>
            <a:off x="384725" y="187900"/>
            <a:ext cx="8499900" cy="94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2400" dirty="0"/>
              <a:t>B</a:t>
            </a:r>
            <a:r>
              <a:rPr lang="en" sz="2400" dirty="0"/>
              <a:t>tw, 1x1 convolutional layers make perfect sense</a:t>
            </a:r>
          </a:p>
        </p:txBody>
      </p:sp>
      <p:sp>
        <p:nvSpPr>
          <p:cNvPr id="614" name="Shape 614"/>
          <p:cNvSpPr/>
          <p:nvPr/>
        </p:nvSpPr>
        <p:spPr>
          <a:xfrm>
            <a:off x="902679" y="1099725"/>
            <a:ext cx="1685999" cy="2702700"/>
          </a:xfrm>
          <a:prstGeom prst="cube">
            <a:avLst>
              <a:gd name="adj" fmla="val 41438"/>
            </a:avLst>
          </a:prstGeom>
          <a:solidFill>
            <a:srgbClr val="C9DAF8">
              <a:alpha val="4269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5" name="Shape 615"/>
          <p:cNvSpPr txBox="1"/>
          <p:nvPr/>
        </p:nvSpPr>
        <p:spPr>
          <a:xfrm>
            <a:off x="1156929" y="3766450"/>
            <a:ext cx="482999" cy="34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64</a:t>
            </a:r>
          </a:p>
        </p:txBody>
      </p:sp>
      <p:sp>
        <p:nvSpPr>
          <p:cNvPr id="616" name="Shape 616"/>
          <p:cNvSpPr txBox="1"/>
          <p:nvPr/>
        </p:nvSpPr>
        <p:spPr>
          <a:xfrm>
            <a:off x="2190754" y="3377325"/>
            <a:ext cx="482999" cy="34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56</a:t>
            </a:r>
          </a:p>
        </p:txBody>
      </p:sp>
      <p:sp>
        <p:nvSpPr>
          <p:cNvPr id="617" name="Shape 617"/>
          <p:cNvSpPr txBox="1"/>
          <p:nvPr/>
        </p:nvSpPr>
        <p:spPr>
          <a:xfrm>
            <a:off x="2593979" y="1941412"/>
            <a:ext cx="482999" cy="34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56</a:t>
            </a:r>
          </a:p>
        </p:txBody>
      </p:sp>
      <p:cxnSp>
        <p:nvCxnSpPr>
          <p:cNvPr id="618" name="Shape 618"/>
          <p:cNvCxnSpPr/>
          <p:nvPr/>
        </p:nvCxnSpPr>
        <p:spPr>
          <a:xfrm>
            <a:off x="3765779" y="2478375"/>
            <a:ext cx="15566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19" name="Shape 619"/>
          <p:cNvSpPr txBox="1"/>
          <p:nvPr/>
        </p:nvSpPr>
        <p:spPr>
          <a:xfrm>
            <a:off x="3819479" y="1712825"/>
            <a:ext cx="1780500" cy="429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1x1 CONV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with 32 filters</a:t>
            </a:r>
          </a:p>
        </p:txBody>
      </p:sp>
      <p:sp>
        <p:nvSpPr>
          <p:cNvPr id="620" name="Shape 620"/>
          <p:cNvSpPr/>
          <p:nvPr/>
        </p:nvSpPr>
        <p:spPr>
          <a:xfrm>
            <a:off x="6074454" y="1099725"/>
            <a:ext cx="1149300" cy="2702700"/>
          </a:xfrm>
          <a:prstGeom prst="cube">
            <a:avLst>
              <a:gd name="adj" fmla="val 49731"/>
            </a:avLst>
          </a:prstGeom>
          <a:solidFill>
            <a:srgbClr val="C9DAF8">
              <a:alpha val="4269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1" name="Shape 621"/>
          <p:cNvSpPr txBox="1"/>
          <p:nvPr/>
        </p:nvSpPr>
        <p:spPr>
          <a:xfrm>
            <a:off x="6096654" y="3766450"/>
            <a:ext cx="482999" cy="34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622" name="Shape 622"/>
          <p:cNvSpPr txBox="1"/>
          <p:nvPr/>
        </p:nvSpPr>
        <p:spPr>
          <a:xfrm>
            <a:off x="7054279" y="3453525"/>
            <a:ext cx="482999" cy="34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56</a:t>
            </a:r>
          </a:p>
        </p:txBody>
      </p:sp>
      <p:sp>
        <p:nvSpPr>
          <p:cNvPr id="623" name="Shape 623"/>
          <p:cNvSpPr txBox="1"/>
          <p:nvPr/>
        </p:nvSpPr>
        <p:spPr>
          <a:xfrm>
            <a:off x="7430354" y="2120412"/>
            <a:ext cx="482999" cy="34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56</a:t>
            </a:r>
          </a:p>
        </p:txBody>
      </p:sp>
      <p:sp>
        <p:nvSpPr>
          <p:cNvPr id="624" name="Shape 624"/>
          <p:cNvSpPr txBox="1"/>
          <p:nvPr/>
        </p:nvSpPr>
        <p:spPr>
          <a:xfrm>
            <a:off x="3416579" y="2495825"/>
            <a:ext cx="2451275" cy="60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(each filter has size 1x1x64, and performs a 64-dimensional dot product)</a:t>
            </a:r>
          </a:p>
        </p:txBody>
      </p:sp>
    </p:spTree>
    <p:extLst>
      <p:ext uri="{BB962C8B-B14F-4D97-AF65-F5344CB8AC3E}">
        <p14:creationId xmlns:p14="http://schemas.microsoft.com/office/powerpoint/2010/main" val="17322754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Shape 675"/>
          <p:cNvSpPr txBox="1"/>
          <p:nvPr/>
        </p:nvSpPr>
        <p:spPr>
          <a:xfrm>
            <a:off x="401444" y="150675"/>
            <a:ext cx="8258880" cy="6171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/>
              <a:t>The brain/neuron view of CONV Layer</a:t>
            </a:r>
          </a:p>
        </p:txBody>
      </p:sp>
      <p:sp>
        <p:nvSpPr>
          <p:cNvPr id="676" name="Shape 676"/>
          <p:cNvSpPr/>
          <p:nvPr/>
        </p:nvSpPr>
        <p:spPr>
          <a:xfrm>
            <a:off x="662950" y="2289725"/>
            <a:ext cx="282299" cy="813899"/>
          </a:xfrm>
          <a:prstGeom prst="cube">
            <a:avLst>
              <a:gd name="adj" fmla="val 53382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7" name="Shape 677"/>
          <p:cNvSpPr/>
          <p:nvPr/>
        </p:nvSpPr>
        <p:spPr>
          <a:xfrm>
            <a:off x="2259200" y="2555525"/>
            <a:ext cx="282299" cy="282299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78" name="Shape 678"/>
          <p:cNvCxnSpPr>
            <a:endCxn id="677" idx="2"/>
          </p:cNvCxnSpPr>
          <p:nvPr/>
        </p:nvCxnSpPr>
        <p:spPr>
          <a:xfrm rot="10800000" flipH="1">
            <a:off x="769700" y="2696674"/>
            <a:ext cx="1489500" cy="399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79" name="Shape 679"/>
          <p:cNvCxnSpPr>
            <a:endCxn id="677" idx="2"/>
          </p:cNvCxnSpPr>
          <p:nvPr/>
        </p:nvCxnSpPr>
        <p:spPr>
          <a:xfrm>
            <a:off x="789200" y="2459374"/>
            <a:ext cx="1470000" cy="237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80" name="Shape 680"/>
          <p:cNvCxnSpPr>
            <a:endCxn id="677" idx="2"/>
          </p:cNvCxnSpPr>
          <p:nvPr/>
        </p:nvCxnSpPr>
        <p:spPr>
          <a:xfrm>
            <a:off x="925400" y="2309974"/>
            <a:ext cx="1333800" cy="386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81" name="Shape 681"/>
          <p:cNvCxnSpPr>
            <a:endCxn id="677" idx="2"/>
          </p:cNvCxnSpPr>
          <p:nvPr/>
        </p:nvCxnSpPr>
        <p:spPr>
          <a:xfrm rot="10800000" flipH="1">
            <a:off x="951500" y="2696674"/>
            <a:ext cx="1307700" cy="249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82" name="Shape 682"/>
          <p:cNvSpPr txBox="1"/>
          <p:nvPr/>
        </p:nvSpPr>
        <p:spPr>
          <a:xfrm>
            <a:off x="859050" y="3617725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683" name="Shape 683"/>
          <p:cNvSpPr txBox="1"/>
          <p:nvPr/>
        </p:nvSpPr>
        <p:spPr>
          <a:xfrm>
            <a:off x="1223350" y="1544550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684" name="Shape 684"/>
          <p:cNvSpPr txBox="1"/>
          <p:nvPr/>
        </p:nvSpPr>
        <p:spPr>
          <a:xfrm>
            <a:off x="188437" y="4009357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sp>
        <p:nvSpPr>
          <p:cNvPr id="685" name="Shape 685"/>
          <p:cNvSpPr/>
          <p:nvPr/>
        </p:nvSpPr>
        <p:spPr>
          <a:xfrm>
            <a:off x="246425" y="1317725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6" name="Shape 686"/>
          <p:cNvSpPr txBox="1"/>
          <p:nvPr/>
        </p:nvSpPr>
        <p:spPr>
          <a:xfrm>
            <a:off x="2504275" y="895350"/>
            <a:ext cx="3635099" cy="5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0000"/>
                </a:solidFill>
              </a:rPr>
              <a:t>32x32x3 image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5x5x3 filter</a:t>
            </a:r>
          </a:p>
        </p:txBody>
      </p:sp>
      <p:cxnSp>
        <p:nvCxnSpPr>
          <p:cNvPr id="687" name="Shape 687"/>
          <p:cNvCxnSpPr/>
          <p:nvPr/>
        </p:nvCxnSpPr>
        <p:spPr>
          <a:xfrm flipH="1">
            <a:off x="1373200" y="1137125"/>
            <a:ext cx="984299" cy="23309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88" name="Shape 688"/>
          <p:cNvCxnSpPr/>
          <p:nvPr/>
        </p:nvCxnSpPr>
        <p:spPr>
          <a:xfrm flipH="1">
            <a:off x="1062199" y="1620650"/>
            <a:ext cx="1398900" cy="543899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89" name="Shape 689"/>
          <p:cNvCxnSpPr/>
          <p:nvPr/>
        </p:nvCxnSpPr>
        <p:spPr>
          <a:xfrm rot="10800000">
            <a:off x="2599200" y="2993449"/>
            <a:ext cx="284999" cy="526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90" name="Shape 690"/>
          <p:cNvSpPr txBox="1"/>
          <p:nvPr/>
        </p:nvSpPr>
        <p:spPr>
          <a:xfrm>
            <a:off x="2866924" y="3333324"/>
            <a:ext cx="5303409" cy="12410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1 number: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The result of taking a dot product between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the filter and this part of the image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(i.e. 5*5*3 = 75-dimensional dot product + bias)</a:t>
            </a:r>
          </a:p>
        </p:txBody>
      </p:sp>
      <p:pic>
        <p:nvPicPr>
          <p:cNvPr id="691" name="Shape 6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8375" y="1062675"/>
            <a:ext cx="3181808" cy="1815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92" name="Shape 692"/>
          <p:cNvSpPr txBox="1"/>
          <p:nvPr/>
        </p:nvSpPr>
        <p:spPr>
          <a:xfrm>
            <a:off x="5630725" y="2853299"/>
            <a:ext cx="2982000" cy="7644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38761D"/>
                </a:solidFill>
              </a:rPr>
              <a:t>It’s just a neuron with local connectivity... </a:t>
            </a:r>
          </a:p>
        </p:txBody>
      </p:sp>
      <p:pic>
        <p:nvPicPr>
          <p:cNvPr id="21" name="Shape 1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2590" y="4574417"/>
            <a:ext cx="1225640" cy="393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54276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Shape 699"/>
          <p:cNvSpPr/>
          <p:nvPr/>
        </p:nvSpPr>
        <p:spPr>
          <a:xfrm>
            <a:off x="662950" y="2289725"/>
            <a:ext cx="282299" cy="813899"/>
          </a:xfrm>
          <a:prstGeom prst="cube">
            <a:avLst>
              <a:gd name="adj" fmla="val 53382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0" name="Shape 700"/>
          <p:cNvSpPr/>
          <p:nvPr/>
        </p:nvSpPr>
        <p:spPr>
          <a:xfrm>
            <a:off x="2259200" y="2555525"/>
            <a:ext cx="282299" cy="282299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701" name="Shape 701"/>
          <p:cNvCxnSpPr>
            <a:endCxn id="700" idx="2"/>
          </p:cNvCxnSpPr>
          <p:nvPr/>
        </p:nvCxnSpPr>
        <p:spPr>
          <a:xfrm rot="10800000" flipH="1">
            <a:off x="769700" y="2696674"/>
            <a:ext cx="1489500" cy="399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702" name="Shape 702"/>
          <p:cNvCxnSpPr>
            <a:endCxn id="700" idx="2"/>
          </p:cNvCxnSpPr>
          <p:nvPr/>
        </p:nvCxnSpPr>
        <p:spPr>
          <a:xfrm>
            <a:off x="789200" y="2459374"/>
            <a:ext cx="1470000" cy="237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703" name="Shape 703"/>
          <p:cNvCxnSpPr>
            <a:endCxn id="700" idx="2"/>
          </p:cNvCxnSpPr>
          <p:nvPr/>
        </p:nvCxnSpPr>
        <p:spPr>
          <a:xfrm>
            <a:off x="925400" y="2309974"/>
            <a:ext cx="1333800" cy="386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704" name="Shape 704"/>
          <p:cNvCxnSpPr>
            <a:endCxn id="700" idx="2"/>
          </p:cNvCxnSpPr>
          <p:nvPr/>
        </p:nvCxnSpPr>
        <p:spPr>
          <a:xfrm rot="10800000" flipH="1">
            <a:off x="951500" y="2696674"/>
            <a:ext cx="1307700" cy="249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705" name="Shape 705"/>
          <p:cNvSpPr txBox="1"/>
          <p:nvPr/>
        </p:nvSpPr>
        <p:spPr>
          <a:xfrm>
            <a:off x="859050" y="3617725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706" name="Shape 706"/>
          <p:cNvSpPr txBox="1"/>
          <p:nvPr/>
        </p:nvSpPr>
        <p:spPr>
          <a:xfrm>
            <a:off x="1223350" y="1544550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707" name="Shape 707"/>
          <p:cNvSpPr txBox="1"/>
          <p:nvPr/>
        </p:nvSpPr>
        <p:spPr>
          <a:xfrm>
            <a:off x="188437" y="4009357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sp>
        <p:nvSpPr>
          <p:cNvPr id="708" name="Shape 708"/>
          <p:cNvSpPr/>
          <p:nvPr/>
        </p:nvSpPr>
        <p:spPr>
          <a:xfrm>
            <a:off x="246425" y="1317725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09" name="Shape 7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2200" y="767850"/>
            <a:ext cx="2279624" cy="1300649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710" name="Shape 710"/>
          <p:cNvSpPr txBox="1"/>
          <p:nvPr/>
        </p:nvSpPr>
        <p:spPr>
          <a:xfrm>
            <a:off x="3449950" y="2347806"/>
            <a:ext cx="5612400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38761D"/>
                </a:solidFill>
              </a:rPr>
              <a:t>An activation map is a 28x28 sheet of neuron outputs:</a:t>
            </a:r>
          </a:p>
          <a:p>
            <a:pPr marL="457200" lvl="0" indent="-342900" rtl="0">
              <a:spcBef>
                <a:spcPts val="0"/>
              </a:spcBef>
              <a:buClr>
                <a:srgbClr val="38761D"/>
              </a:buClr>
              <a:buSzPct val="100000"/>
              <a:buAutoNum type="arabicPeriod"/>
            </a:pPr>
            <a:r>
              <a:rPr lang="en" sz="1800" dirty="0">
                <a:solidFill>
                  <a:srgbClr val="38761D"/>
                </a:solidFill>
              </a:rPr>
              <a:t>Each is connected to a small region in the input</a:t>
            </a:r>
          </a:p>
          <a:p>
            <a:pPr marL="457200" lvl="0" indent="-342900" rtl="0">
              <a:spcBef>
                <a:spcPts val="0"/>
              </a:spcBef>
              <a:buClr>
                <a:srgbClr val="38761D"/>
              </a:buClr>
              <a:buSzPct val="100000"/>
              <a:buAutoNum type="arabicPeriod"/>
            </a:pPr>
            <a:r>
              <a:rPr lang="en" sz="1800" dirty="0">
                <a:solidFill>
                  <a:srgbClr val="38761D"/>
                </a:solidFill>
              </a:rPr>
              <a:t>All of them share parameters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38761D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5x5 filter =&gt; 5x5 receptive field for each neuron</a:t>
            </a:r>
          </a:p>
        </p:txBody>
      </p:sp>
      <p:sp>
        <p:nvSpPr>
          <p:cNvPr id="711" name="Shape 711"/>
          <p:cNvSpPr/>
          <p:nvPr/>
        </p:nvSpPr>
        <p:spPr>
          <a:xfrm>
            <a:off x="2043650" y="1317725"/>
            <a:ext cx="713400" cy="2757900"/>
          </a:xfrm>
          <a:prstGeom prst="cube">
            <a:avLst>
              <a:gd name="adj" fmla="val 77711"/>
            </a:avLst>
          </a:prstGeom>
          <a:solidFill>
            <a:srgbClr val="C9DAF8">
              <a:alpha val="4269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2" name="Shape 712"/>
          <p:cNvSpPr txBox="1"/>
          <p:nvPr/>
        </p:nvSpPr>
        <p:spPr>
          <a:xfrm>
            <a:off x="2461600" y="3673275"/>
            <a:ext cx="548699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28</a:t>
            </a:r>
          </a:p>
        </p:txBody>
      </p:sp>
      <p:sp>
        <p:nvSpPr>
          <p:cNvPr id="713" name="Shape 713"/>
          <p:cNvSpPr txBox="1"/>
          <p:nvPr/>
        </p:nvSpPr>
        <p:spPr>
          <a:xfrm>
            <a:off x="2766400" y="2301675"/>
            <a:ext cx="548699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28</a:t>
            </a:r>
          </a:p>
        </p:txBody>
      </p:sp>
      <p:sp>
        <p:nvSpPr>
          <p:cNvPr id="18" name="Shape 675">
            <a:extLst>
              <a:ext uri="{FF2B5EF4-FFF2-40B4-BE49-F238E27FC236}">
                <a16:creationId xmlns:a16="http://schemas.microsoft.com/office/drawing/2014/main" id="{C2749454-1653-6F42-AB86-4D85B0E98D68}"/>
              </a:ext>
            </a:extLst>
          </p:cNvPr>
          <p:cNvSpPr txBox="1"/>
          <p:nvPr/>
        </p:nvSpPr>
        <p:spPr>
          <a:xfrm>
            <a:off x="401444" y="150675"/>
            <a:ext cx="8258880" cy="6171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/>
              <a:t>The brain/neuron view of CONV Layer</a:t>
            </a:r>
          </a:p>
        </p:txBody>
      </p:sp>
    </p:spTree>
    <p:extLst>
      <p:ext uri="{BB962C8B-B14F-4D97-AF65-F5344CB8AC3E}">
        <p14:creationId xmlns:p14="http://schemas.microsoft.com/office/powerpoint/2010/main" val="3131233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Shape 720"/>
          <p:cNvSpPr/>
          <p:nvPr/>
        </p:nvSpPr>
        <p:spPr>
          <a:xfrm>
            <a:off x="662950" y="2289725"/>
            <a:ext cx="282299" cy="813899"/>
          </a:xfrm>
          <a:prstGeom prst="cube">
            <a:avLst>
              <a:gd name="adj" fmla="val 53382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1" name="Shape 721"/>
          <p:cNvSpPr txBox="1"/>
          <p:nvPr/>
        </p:nvSpPr>
        <p:spPr>
          <a:xfrm>
            <a:off x="859050" y="3617725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722" name="Shape 722"/>
          <p:cNvSpPr txBox="1"/>
          <p:nvPr/>
        </p:nvSpPr>
        <p:spPr>
          <a:xfrm>
            <a:off x="1223350" y="1544550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723" name="Shape 723"/>
          <p:cNvSpPr txBox="1"/>
          <p:nvPr/>
        </p:nvSpPr>
        <p:spPr>
          <a:xfrm>
            <a:off x="188437" y="4009357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sp>
        <p:nvSpPr>
          <p:cNvPr id="724" name="Shape 724"/>
          <p:cNvSpPr/>
          <p:nvPr/>
        </p:nvSpPr>
        <p:spPr>
          <a:xfrm>
            <a:off x="246425" y="1317725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25" name="Shape 7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2932" y="767850"/>
            <a:ext cx="2279624" cy="1300649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726" name="Shape 726"/>
          <p:cNvSpPr/>
          <p:nvPr/>
        </p:nvSpPr>
        <p:spPr>
          <a:xfrm>
            <a:off x="2254241" y="2313254"/>
            <a:ext cx="2027699" cy="620099"/>
          </a:xfrm>
          <a:prstGeom prst="cube">
            <a:avLst>
              <a:gd name="adj" fmla="val 25000"/>
            </a:avLst>
          </a:prstGeom>
          <a:solidFill>
            <a:srgbClr val="C9DAF8">
              <a:alpha val="4269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7" name="Shape 727"/>
          <p:cNvSpPr/>
          <p:nvPr/>
        </p:nvSpPr>
        <p:spPr>
          <a:xfrm>
            <a:off x="2254241" y="2536800"/>
            <a:ext cx="282299" cy="282299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8" name="Shape 728"/>
          <p:cNvSpPr/>
          <p:nvPr/>
        </p:nvSpPr>
        <p:spPr>
          <a:xfrm>
            <a:off x="2635241" y="2536800"/>
            <a:ext cx="282299" cy="282299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9" name="Shape 729"/>
          <p:cNvSpPr/>
          <p:nvPr/>
        </p:nvSpPr>
        <p:spPr>
          <a:xfrm>
            <a:off x="3016241" y="2536800"/>
            <a:ext cx="282299" cy="282299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0" name="Shape 730"/>
          <p:cNvSpPr/>
          <p:nvPr/>
        </p:nvSpPr>
        <p:spPr>
          <a:xfrm>
            <a:off x="3397241" y="2536800"/>
            <a:ext cx="282299" cy="282299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1" name="Shape 731"/>
          <p:cNvSpPr/>
          <p:nvPr/>
        </p:nvSpPr>
        <p:spPr>
          <a:xfrm>
            <a:off x="3778241" y="2536800"/>
            <a:ext cx="282299" cy="282299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2" name="Shape 732"/>
          <p:cNvSpPr/>
          <p:nvPr/>
        </p:nvSpPr>
        <p:spPr>
          <a:xfrm>
            <a:off x="1750866" y="1322100"/>
            <a:ext cx="2850600" cy="2850600"/>
          </a:xfrm>
          <a:prstGeom prst="cube">
            <a:avLst>
              <a:gd name="adj" fmla="val 25000"/>
            </a:avLst>
          </a:prstGeom>
          <a:solidFill>
            <a:srgbClr val="C9DAF8">
              <a:alpha val="4269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3" name="Shape 733"/>
          <p:cNvSpPr txBox="1"/>
          <p:nvPr/>
        </p:nvSpPr>
        <p:spPr>
          <a:xfrm>
            <a:off x="4722975" y="2149775"/>
            <a:ext cx="548699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28</a:t>
            </a:r>
          </a:p>
        </p:txBody>
      </p:sp>
      <p:sp>
        <p:nvSpPr>
          <p:cNvPr id="734" name="Shape 734"/>
          <p:cNvSpPr txBox="1"/>
          <p:nvPr/>
        </p:nvSpPr>
        <p:spPr>
          <a:xfrm>
            <a:off x="4297650" y="3617725"/>
            <a:ext cx="548699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28</a:t>
            </a:r>
          </a:p>
        </p:txBody>
      </p:sp>
      <p:sp>
        <p:nvSpPr>
          <p:cNvPr id="735" name="Shape 735"/>
          <p:cNvSpPr txBox="1"/>
          <p:nvPr/>
        </p:nvSpPr>
        <p:spPr>
          <a:xfrm>
            <a:off x="5577007" y="2289725"/>
            <a:ext cx="3382500" cy="228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E.g. with 5 filters,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CONV layer consists of neurons arranged in a 3D grid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(28x28x5)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>
              <a:spcBef>
                <a:spcPts val="0"/>
              </a:spcBef>
              <a:buNone/>
            </a:pPr>
            <a:r>
              <a:rPr lang="en" sz="1800" dirty="0"/>
              <a:t>There will be 5 different neurons all looking at the same region in the input volume</a:t>
            </a:r>
          </a:p>
        </p:txBody>
      </p:sp>
      <p:sp>
        <p:nvSpPr>
          <p:cNvPr id="736" name="Shape 736"/>
          <p:cNvSpPr txBox="1"/>
          <p:nvPr/>
        </p:nvSpPr>
        <p:spPr>
          <a:xfrm>
            <a:off x="2606737" y="4096507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5</a:t>
            </a:r>
          </a:p>
        </p:txBody>
      </p:sp>
      <p:sp>
        <p:nvSpPr>
          <p:cNvPr id="20" name="Shape 675">
            <a:extLst>
              <a:ext uri="{FF2B5EF4-FFF2-40B4-BE49-F238E27FC236}">
                <a16:creationId xmlns:a16="http://schemas.microsoft.com/office/drawing/2014/main" id="{E9896962-7B8A-524C-B8EB-ACD34308FC25}"/>
              </a:ext>
            </a:extLst>
          </p:cNvPr>
          <p:cNvSpPr txBox="1"/>
          <p:nvPr/>
        </p:nvSpPr>
        <p:spPr>
          <a:xfrm>
            <a:off x="401444" y="150675"/>
            <a:ext cx="8258880" cy="6171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/>
              <a:t>The brain/neuron view of CONV Layer</a:t>
            </a:r>
          </a:p>
        </p:txBody>
      </p:sp>
    </p:spTree>
    <p:extLst>
      <p:ext uri="{BB962C8B-B14F-4D97-AF65-F5344CB8AC3E}">
        <p14:creationId xmlns:p14="http://schemas.microsoft.com/office/powerpoint/2010/main" val="23600063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2" name="Shape 7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8370"/>
            <a:ext cx="9143999" cy="4378919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Shape 743"/>
          <p:cNvSpPr txBox="1"/>
          <p:nvPr/>
        </p:nvSpPr>
        <p:spPr>
          <a:xfrm>
            <a:off x="43175" y="15349"/>
            <a:ext cx="6394748" cy="425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T</a:t>
            </a:r>
            <a:r>
              <a:rPr lang="en" sz="2000" dirty="0"/>
              <a:t>wo more layers to go: POOL/FC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9" name="Shape 7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8638" y="1628079"/>
            <a:ext cx="4226723" cy="3338613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Shape 750"/>
          <p:cNvSpPr txBox="1"/>
          <p:nvPr/>
        </p:nvSpPr>
        <p:spPr>
          <a:xfrm>
            <a:off x="222200" y="36325"/>
            <a:ext cx="8810699" cy="164750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dirty="0"/>
              <a:t>Pooling layer</a:t>
            </a:r>
          </a:p>
          <a:p>
            <a:pPr lvl="0" algn="ctr" rtl="0">
              <a:spcBef>
                <a:spcPts val="0"/>
              </a:spcBef>
              <a:buNone/>
            </a:pPr>
            <a:endParaRPr lang="en" sz="2000" dirty="0"/>
          </a:p>
          <a:p>
            <a:pPr marL="457200" lvl="0" indent="-3429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</a:rPr>
              <a:t>Makes the representations smaller and more manageable </a:t>
            </a:r>
          </a:p>
          <a:p>
            <a:pPr marL="457200" lvl="0" indent="-3429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" sz="1800" dirty="0"/>
              <a:t>Operates over each activation map independently: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5919218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6" name="Shape 756"/>
          <p:cNvGraphicFramePr/>
          <p:nvPr/>
        </p:nvGraphicFramePr>
        <p:xfrm>
          <a:off x="952500" y="1409700"/>
          <a:ext cx="2423500" cy="242350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60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5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5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5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587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1</a:t>
                      </a: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1</a:t>
                      </a: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2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4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587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5</a:t>
                      </a: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6</a:t>
                      </a: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7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8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587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3</a:t>
                      </a:r>
                    </a:p>
                  </a:txBody>
                  <a:tcPr marL="91425" marR="91425" marT="91425" marB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2</a:t>
                      </a:r>
                    </a:p>
                  </a:txBody>
                  <a:tcPr marL="91425" marR="91425" marT="91425" marB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1</a:t>
                      </a: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0</a:t>
                      </a: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587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1</a:t>
                      </a:r>
                    </a:p>
                  </a:txBody>
                  <a:tcPr marL="91425" marR="91425" marT="91425" marB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2</a:t>
                      </a:r>
                    </a:p>
                  </a:txBody>
                  <a:tcPr marL="91425" marR="91425" marT="91425" marB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3</a:t>
                      </a: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4</a:t>
                      </a: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57" name="Shape 757"/>
          <p:cNvSpPr txBox="1"/>
          <p:nvPr/>
        </p:nvSpPr>
        <p:spPr>
          <a:xfrm>
            <a:off x="931850" y="900125"/>
            <a:ext cx="2617199" cy="564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Single depth slice</a:t>
            </a:r>
          </a:p>
        </p:txBody>
      </p:sp>
      <p:cxnSp>
        <p:nvCxnSpPr>
          <p:cNvPr id="758" name="Shape 758"/>
          <p:cNvCxnSpPr/>
          <p:nvPr/>
        </p:nvCxnSpPr>
        <p:spPr>
          <a:xfrm rot="10800000">
            <a:off x="642925" y="1439450"/>
            <a:ext cx="0" cy="2363999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59" name="Shape 759"/>
          <p:cNvSpPr txBox="1"/>
          <p:nvPr/>
        </p:nvSpPr>
        <p:spPr>
          <a:xfrm>
            <a:off x="277525" y="1563825"/>
            <a:ext cx="389699" cy="4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x</a:t>
            </a:r>
          </a:p>
        </p:txBody>
      </p:sp>
      <p:cxnSp>
        <p:nvCxnSpPr>
          <p:cNvPr id="760" name="Shape 760"/>
          <p:cNvCxnSpPr/>
          <p:nvPr/>
        </p:nvCxnSpPr>
        <p:spPr>
          <a:xfrm>
            <a:off x="926000" y="4150675"/>
            <a:ext cx="24765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61" name="Shape 761"/>
          <p:cNvSpPr txBox="1"/>
          <p:nvPr/>
        </p:nvSpPr>
        <p:spPr>
          <a:xfrm>
            <a:off x="2878275" y="4081025"/>
            <a:ext cx="389699" cy="366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y</a:t>
            </a:r>
          </a:p>
        </p:txBody>
      </p:sp>
      <p:cxnSp>
        <p:nvCxnSpPr>
          <p:cNvPr id="762" name="Shape 762"/>
          <p:cNvCxnSpPr/>
          <p:nvPr/>
        </p:nvCxnSpPr>
        <p:spPr>
          <a:xfrm>
            <a:off x="3753700" y="2621450"/>
            <a:ext cx="2032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63" name="Shape 763"/>
          <p:cNvSpPr txBox="1"/>
          <p:nvPr/>
        </p:nvSpPr>
        <p:spPr>
          <a:xfrm>
            <a:off x="3482857" y="1844280"/>
            <a:ext cx="2675700" cy="7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dirty="0"/>
              <a:t>max pool with 2x2 filters and stride 2</a:t>
            </a:r>
          </a:p>
        </p:txBody>
      </p:sp>
      <p:graphicFrame>
        <p:nvGraphicFramePr>
          <p:cNvPr id="764" name="Shape 764"/>
          <p:cNvGraphicFramePr/>
          <p:nvPr/>
        </p:nvGraphicFramePr>
        <p:xfrm>
          <a:off x="6622250" y="1976625"/>
          <a:ext cx="1211750" cy="1211750"/>
        </p:xfrm>
        <a:graphic>
          <a:graphicData uri="http://schemas.openxmlformats.org/drawingml/2006/table">
            <a:tbl>
              <a:tblPr>
                <a:noFill/>
                <a:tableStyleId>{A1A66B38-5008-4EB1-977E-EC44ADA88DE1}</a:tableStyleId>
              </a:tblPr>
              <a:tblGrid>
                <a:gridCol w="60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5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587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6</a:t>
                      </a: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8</a:t>
                      </a: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587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3</a:t>
                      </a:r>
                    </a:p>
                  </a:txBody>
                  <a:tcPr marL="91425" marR="91425" marT="91425" marB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/>
                        <a:t>4</a:t>
                      </a: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65" name="Shape 765"/>
          <p:cNvSpPr txBox="1"/>
          <p:nvPr/>
        </p:nvSpPr>
        <p:spPr>
          <a:xfrm>
            <a:off x="277525" y="47475"/>
            <a:ext cx="8576539" cy="662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dirty="0"/>
              <a:t>MAX Pooling</a:t>
            </a:r>
          </a:p>
          <a:p>
            <a:pPr lvl="0" rtl="0">
              <a:spcBef>
                <a:spcPts val="0"/>
              </a:spcBef>
              <a:buNone/>
            </a:pP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39485686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7" name="Shape 7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562" y="1136874"/>
            <a:ext cx="6736355" cy="2977925"/>
          </a:xfrm>
          <a:prstGeom prst="rect">
            <a:avLst/>
          </a:prstGeom>
          <a:noFill/>
          <a:ln>
            <a:noFill/>
          </a:ln>
        </p:spPr>
      </p:pic>
      <p:sp>
        <p:nvSpPr>
          <p:cNvPr id="778" name="Shape 778"/>
          <p:cNvSpPr txBox="1"/>
          <p:nvPr/>
        </p:nvSpPr>
        <p:spPr>
          <a:xfrm>
            <a:off x="5852800" y="547201"/>
            <a:ext cx="3029399" cy="14600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Common settings:</a:t>
            </a:r>
          </a:p>
          <a:p>
            <a:pPr lvl="0" rtl="0">
              <a:spcBef>
                <a:spcPts val="0"/>
              </a:spcBef>
              <a:buNone/>
            </a:pPr>
            <a:endParaRPr sz="1800">
              <a:solidFill>
                <a:srgbClr val="FF00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F = 2, S = 2</a:t>
            </a: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F = 3, S = 2</a:t>
            </a:r>
          </a:p>
        </p:txBody>
      </p:sp>
      <p:sp>
        <p:nvSpPr>
          <p:cNvPr id="5" name="Shape 607"/>
          <p:cNvSpPr/>
          <p:nvPr/>
        </p:nvSpPr>
        <p:spPr>
          <a:xfrm>
            <a:off x="950115" y="1734361"/>
            <a:ext cx="2495611" cy="596243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3450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" grpId="0"/>
      <p:bldP spid="5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Shape 784"/>
          <p:cNvSpPr txBox="1"/>
          <p:nvPr/>
        </p:nvSpPr>
        <p:spPr>
          <a:xfrm>
            <a:off x="238075" y="106300"/>
            <a:ext cx="8810699" cy="14325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dirty="0"/>
              <a:t>Fully-Connected Layer (FC layer)</a:t>
            </a:r>
          </a:p>
          <a:p>
            <a:pPr marL="114300" lvl="0" rtl="0">
              <a:spcBef>
                <a:spcPts val="0"/>
              </a:spcBef>
              <a:buSzPct val="100000"/>
            </a:pPr>
            <a:endParaRPr lang="en" sz="1800" dirty="0"/>
          </a:p>
          <a:p>
            <a:pPr marL="400050" lvl="0" indent="-28575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" sz="1800" dirty="0"/>
              <a:t>Contains neurons that connect to the entire input volume, just as in ordinary Neural Networks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</p:txBody>
      </p:sp>
      <p:pic>
        <p:nvPicPr>
          <p:cNvPr id="785" name="Shape 7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254" y="1649169"/>
            <a:ext cx="6633282" cy="31765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52081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Shape 798"/>
          <p:cNvSpPr txBox="1"/>
          <p:nvPr/>
        </p:nvSpPr>
        <p:spPr>
          <a:xfrm>
            <a:off x="134825" y="126900"/>
            <a:ext cx="7741650" cy="62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dirty="0"/>
              <a:t>Case Study: LeNet-5</a:t>
            </a:r>
          </a:p>
        </p:txBody>
      </p:sp>
      <p:pic>
        <p:nvPicPr>
          <p:cNvPr id="799" name="Shape 7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949" y="1243725"/>
            <a:ext cx="8645224" cy="2380574"/>
          </a:xfrm>
          <a:prstGeom prst="rect">
            <a:avLst/>
          </a:prstGeom>
          <a:noFill/>
          <a:ln>
            <a:noFill/>
          </a:ln>
        </p:spPr>
      </p:pic>
      <p:sp>
        <p:nvSpPr>
          <p:cNvPr id="800" name="Shape 800"/>
          <p:cNvSpPr txBox="1"/>
          <p:nvPr/>
        </p:nvSpPr>
        <p:spPr>
          <a:xfrm>
            <a:off x="134825" y="753400"/>
            <a:ext cx="33227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[LeCun et al., 1998]</a:t>
            </a:r>
          </a:p>
        </p:txBody>
      </p:sp>
      <p:sp>
        <p:nvSpPr>
          <p:cNvPr id="801" name="Shape 801"/>
          <p:cNvSpPr txBox="1"/>
          <p:nvPr/>
        </p:nvSpPr>
        <p:spPr>
          <a:xfrm>
            <a:off x="323950" y="3624300"/>
            <a:ext cx="5602717" cy="8919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Conv filters were 5x5, applied at stride 1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Subsampling (Pooling) layers were 2x2, applied at stride 2</a:t>
            </a:r>
          </a:p>
          <a:p>
            <a:pPr lvl="0">
              <a:spcBef>
                <a:spcPts val="0"/>
              </a:spcBef>
              <a:buNone/>
            </a:pPr>
            <a:r>
              <a:rPr lang="en" dirty="0"/>
              <a:t>i.e. architecture is [CONV-POOL-CONV-POOL-CONV-FC]</a:t>
            </a:r>
          </a:p>
        </p:txBody>
      </p:sp>
    </p:spTree>
    <p:extLst>
      <p:ext uri="{BB962C8B-B14F-4D97-AF65-F5344CB8AC3E}">
        <p14:creationId xmlns:p14="http://schemas.microsoft.com/office/powerpoint/2010/main" val="1928072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/>
        </p:nvSpPr>
        <p:spPr>
          <a:xfrm>
            <a:off x="170825" y="-417700"/>
            <a:ext cx="8872800" cy="173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" sz="4800">
                <a:latin typeface="Helvetica Neue"/>
                <a:ea typeface="Helvetica Neue"/>
                <a:cs typeface="Helvetica Neue"/>
                <a:sym typeface="Helvetica Neue"/>
              </a:rPr>
              <a:t>Convolutional Neural Networks</a:t>
            </a:r>
          </a:p>
          <a:p>
            <a:pPr lvl="0" algn="ctr" rtl="0">
              <a:spcBef>
                <a:spcPts val="0"/>
              </a:spcBef>
              <a:buNone/>
            </a:pP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855" y="1483753"/>
            <a:ext cx="7902290" cy="217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6654125" y="4210825"/>
            <a:ext cx="2389500" cy="32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 dirty="0">
                <a:solidFill>
                  <a:srgbClr val="0000FF"/>
                </a:solidFill>
              </a:rPr>
              <a:t>[LeNet-5, </a:t>
            </a:r>
            <a:r>
              <a:rPr lang="en" i="1" dirty="0" err="1">
                <a:solidFill>
                  <a:srgbClr val="0000FF"/>
                </a:solidFill>
              </a:rPr>
              <a:t>LeCun</a:t>
            </a:r>
            <a:r>
              <a:rPr lang="en" i="1" dirty="0">
                <a:solidFill>
                  <a:srgbClr val="0000FF"/>
                </a:solidFill>
              </a:rPr>
              <a:t> 1998]</a:t>
            </a:r>
          </a:p>
        </p:txBody>
      </p:sp>
    </p:spTree>
    <p:extLst>
      <p:ext uri="{BB962C8B-B14F-4D97-AF65-F5344CB8AC3E}">
        <p14:creationId xmlns:p14="http://schemas.microsoft.com/office/powerpoint/2010/main" val="21141886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Shape 807"/>
          <p:cNvSpPr txBox="1"/>
          <p:nvPr/>
        </p:nvSpPr>
        <p:spPr>
          <a:xfrm>
            <a:off x="152075" y="79300"/>
            <a:ext cx="790680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Case Study: AlexNet</a:t>
            </a:r>
          </a:p>
        </p:txBody>
      </p:sp>
      <p:pic>
        <p:nvPicPr>
          <p:cNvPr id="808" name="Shape 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725" y="79300"/>
            <a:ext cx="5145048" cy="1720949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Shape 809"/>
          <p:cNvSpPr txBox="1"/>
          <p:nvPr/>
        </p:nvSpPr>
        <p:spPr>
          <a:xfrm>
            <a:off x="185125" y="614200"/>
            <a:ext cx="3474900" cy="49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i="1"/>
              <a:t>[Krizhevsky et al. 2012]</a:t>
            </a:r>
          </a:p>
        </p:txBody>
      </p:sp>
      <p:sp>
        <p:nvSpPr>
          <p:cNvPr id="810" name="Shape 810"/>
          <p:cNvSpPr txBox="1"/>
          <p:nvPr/>
        </p:nvSpPr>
        <p:spPr>
          <a:xfrm>
            <a:off x="185125" y="1832437"/>
            <a:ext cx="8428499" cy="1899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Input: 227x227x3 images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First layer </a:t>
            </a:r>
            <a:r>
              <a:rPr lang="en" sz="1800" dirty="0"/>
              <a:t>(CONV1): 96 11x11 filters applied at stride 4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=&gt;</a:t>
            </a:r>
          </a:p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Q: What is the output volume size? </a:t>
            </a:r>
          </a:p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Hint: (227-11)/4+1 = 55</a:t>
            </a:r>
          </a:p>
        </p:txBody>
      </p:sp>
    </p:spTree>
    <p:extLst>
      <p:ext uri="{BB962C8B-B14F-4D97-AF65-F5344CB8AC3E}">
        <p14:creationId xmlns:p14="http://schemas.microsoft.com/office/powerpoint/2010/main" val="2386122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Shape 816"/>
          <p:cNvSpPr txBox="1"/>
          <p:nvPr/>
        </p:nvSpPr>
        <p:spPr>
          <a:xfrm>
            <a:off x="152075" y="79300"/>
            <a:ext cx="790680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Case Study: AlexNet</a:t>
            </a:r>
          </a:p>
        </p:txBody>
      </p:sp>
      <p:pic>
        <p:nvPicPr>
          <p:cNvPr id="817" name="Shape 8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725" y="79300"/>
            <a:ext cx="5145048" cy="1720949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Shape 818"/>
          <p:cNvSpPr txBox="1"/>
          <p:nvPr/>
        </p:nvSpPr>
        <p:spPr>
          <a:xfrm>
            <a:off x="185125" y="614200"/>
            <a:ext cx="3474900" cy="49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/>
              <a:t>[Krizhevsky et al. 2012]</a:t>
            </a:r>
          </a:p>
        </p:txBody>
      </p:sp>
      <p:sp>
        <p:nvSpPr>
          <p:cNvPr id="819" name="Shape 819"/>
          <p:cNvSpPr txBox="1"/>
          <p:nvPr/>
        </p:nvSpPr>
        <p:spPr>
          <a:xfrm>
            <a:off x="185125" y="1832437"/>
            <a:ext cx="8428499" cy="21125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Input: 227x227x3 images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First layer </a:t>
            </a:r>
            <a:r>
              <a:rPr lang="en" sz="1800" dirty="0"/>
              <a:t>(CONV1): 96 11x11 filters applied at stride 4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=&gt;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Output volume </a:t>
            </a:r>
            <a:r>
              <a:rPr lang="en" sz="1800" b="1" dirty="0"/>
              <a:t>[55x55x96]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Q: What is the total number of parameters in this layer?</a:t>
            </a:r>
          </a:p>
        </p:txBody>
      </p:sp>
    </p:spTree>
    <p:extLst>
      <p:ext uri="{BB962C8B-B14F-4D97-AF65-F5344CB8AC3E}">
        <p14:creationId xmlns:p14="http://schemas.microsoft.com/office/powerpoint/2010/main" val="3903946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Shape 825"/>
          <p:cNvSpPr txBox="1"/>
          <p:nvPr/>
        </p:nvSpPr>
        <p:spPr>
          <a:xfrm>
            <a:off x="152075" y="79300"/>
            <a:ext cx="790680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Case Study: AlexNet</a:t>
            </a:r>
          </a:p>
        </p:txBody>
      </p:sp>
      <p:pic>
        <p:nvPicPr>
          <p:cNvPr id="826" name="Shape 8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725" y="79300"/>
            <a:ext cx="5145048" cy="1720949"/>
          </a:xfrm>
          <a:prstGeom prst="rect">
            <a:avLst/>
          </a:prstGeom>
          <a:noFill/>
          <a:ln>
            <a:noFill/>
          </a:ln>
        </p:spPr>
      </p:pic>
      <p:sp>
        <p:nvSpPr>
          <p:cNvPr id="827" name="Shape 827"/>
          <p:cNvSpPr txBox="1"/>
          <p:nvPr/>
        </p:nvSpPr>
        <p:spPr>
          <a:xfrm>
            <a:off x="185125" y="614200"/>
            <a:ext cx="3474900" cy="49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/>
              <a:t>[Krizhevsky et al. 2012]</a:t>
            </a:r>
          </a:p>
        </p:txBody>
      </p:sp>
      <p:sp>
        <p:nvSpPr>
          <p:cNvPr id="828" name="Shape 828"/>
          <p:cNvSpPr txBox="1"/>
          <p:nvPr/>
        </p:nvSpPr>
        <p:spPr>
          <a:xfrm>
            <a:off x="185125" y="1832437"/>
            <a:ext cx="8428499" cy="18338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Input: 227x227x3 images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First layer </a:t>
            </a:r>
            <a:r>
              <a:rPr lang="en" sz="1800" dirty="0"/>
              <a:t>(CONV1): 96 11x11 filters applied at stride 4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=&gt;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Output volume </a:t>
            </a:r>
            <a:r>
              <a:rPr lang="en" sz="1800" b="1" dirty="0"/>
              <a:t>[55x55x96]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Parameters: (11*11*3)*96 = </a:t>
            </a:r>
            <a:r>
              <a:rPr lang="en" sz="1800" b="1" dirty="0"/>
              <a:t>35K</a:t>
            </a:r>
          </a:p>
        </p:txBody>
      </p:sp>
    </p:spTree>
    <p:extLst>
      <p:ext uri="{BB962C8B-B14F-4D97-AF65-F5344CB8AC3E}">
        <p14:creationId xmlns:p14="http://schemas.microsoft.com/office/powerpoint/2010/main" val="14800567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Shape 834"/>
          <p:cNvSpPr txBox="1"/>
          <p:nvPr/>
        </p:nvSpPr>
        <p:spPr>
          <a:xfrm>
            <a:off x="152075" y="79300"/>
            <a:ext cx="790680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Case Study: AlexNet</a:t>
            </a:r>
          </a:p>
        </p:txBody>
      </p:sp>
      <p:pic>
        <p:nvPicPr>
          <p:cNvPr id="835" name="Shape 8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725" y="79300"/>
            <a:ext cx="5145048" cy="1720949"/>
          </a:xfrm>
          <a:prstGeom prst="rect">
            <a:avLst/>
          </a:prstGeom>
          <a:noFill/>
          <a:ln>
            <a:noFill/>
          </a:ln>
        </p:spPr>
      </p:pic>
      <p:sp>
        <p:nvSpPr>
          <p:cNvPr id="836" name="Shape 836"/>
          <p:cNvSpPr txBox="1"/>
          <p:nvPr/>
        </p:nvSpPr>
        <p:spPr>
          <a:xfrm>
            <a:off x="185125" y="614200"/>
            <a:ext cx="3474900" cy="49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/>
              <a:t>[Krizhevsky et al. 2012]</a:t>
            </a:r>
          </a:p>
        </p:txBody>
      </p:sp>
      <p:sp>
        <p:nvSpPr>
          <p:cNvPr id="837" name="Shape 837"/>
          <p:cNvSpPr txBox="1"/>
          <p:nvPr/>
        </p:nvSpPr>
        <p:spPr>
          <a:xfrm>
            <a:off x="185125" y="1832436"/>
            <a:ext cx="8428499" cy="2129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Input: 227x227x3 images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After CONV1: 55x55x96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Second layer </a:t>
            </a:r>
            <a:r>
              <a:rPr lang="en" sz="1800" dirty="0"/>
              <a:t>(POOL1): 3x3 filters applied at stride 2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>
                <a:solidFill>
                  <a:srgbClr val="0000FF"/>
                </a:solidFill>
              </a:rPr>
              <a:t>Q: What is the output volume size?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>
                <a:solidFill>
                  <a:srgbClr val="0000FF"/>
                </a:solidFill>
              </a:rPr>
              <a:t>Hint: (55-3)/2+1 = 27</a:t>
            </a:r>
          </a:p>
        </p:txBody>
      </p:sp>
    </p:spTree>
    <p:extLst>
      <p:ext uri="{BB962C8B-B14F-4D97-AF65-F5344CB8AC3E}">
        <p14:creationId xmlns:p14="http://schemas.microsoft.com/office/powerpoint/2010/main" val="415091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Shape 843"/>
          <p:cNvSpPr txBox="1"/>
          <p:nvPr/>
        </p:nvSpPr>
        <p:spPr>
          <a:xfrm>
            <a:off x="152075" y="79300"/>
            <a:ext cx="790680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Case Study: AlexNet</a:t>
            </a:r>
          </a:p>
        </p:txBody>
      </p:sp>
      <p:pic>
        <p:nvPicPr>
          <p:cNvPr id="844" name="Shape 8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725" y="79300"/>
            <a:ext cx="5145048" cy="1720949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Shape 845"/>
          <p:cNvSpPr txBox="1"/>
          <p:nvPr/>
        </p:nvSpPr>
        <p:spPr>
          <a:xfrm>
            <a:off x="185125" y="614200"/>
            <a:ext cx="3474900" cy="49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/>
              <a:t>[Krizhevsky et al. 2012]</a:t>
            </a:r>
          </a:p>
        </p:txBody>
      </p:sp>
      <p:sp>
        <p:nvSpPr>
          <p:cNvPr id="846" name="Shape 846"/>
          <p:cNvSpPr txBox="1"/>
          <p:nvPr/>
        </p:nvSpPr>
        <p:spPr>
          <a:xfrm>
            <a:off x="185125" y="1832436"/>
            <a:ext cx="8428499" cy="21909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Input: 227x227x3 images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After CONV1: 55x55x96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Second layer </a:t>
            </a:r>
            <a:r>
              <a:rPr lang="en" sz="1800" dirty="0"/>
              <a:t>(POOL1): 3x3 filters applied at stride 2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Output volume: 27x27x96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Q: What is the number of parameters in this layer?</a:t>
            </a:r>
          </a:p>
        </p:txBody>
      </p:sp>
    </p:spTree>
    <p:extLst>
      <p:ext uri="{BB962C8B-B14F-4D97-AF65-F5344CB8AC3E}">
        <p14:creationId xmlns:p14="http://schemas.microsoft.com/office/powerpoint/2010/main" val="731288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Shape 852"/>
          <p:cNvSpPr txBox="1"/>
          <p:nvPr/>
        </p:nvSpPr>
        <p:spPr>
          <a:xfrm>
            <a:off x="152075" y="79300"/>
            <a:ext cx="790680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Case Study: AlexNet</a:t>
            </a:r>
          </a:p>
        </p:txBody>
      </p:sp>
      <p:pic>
        <p:nvPicPr>
          <p:cNvPr id="853" name="Shape 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725" y="79300"/>
            <a:ext cx="5145048" cy="1720949"/>
          </a:xfrm>
          <a:prstGeom prst="rect">
            <a:avLst/>
          </a:prstGeom>
          <a:noFill/>
          <a:ln>
            <a:noFill/>
          </a:ln>
        </p:spPr>
      </p:pic>
      <p:sp>
        <p:nvSpPr>
          <p:cNvPr id="854" name="Shape 854"/>
          <p:cNvSpPr txBox="1"/>
          <p:nvPr/>
        </p:nvSpPr>
        <p:spPr>
          <a:xfrm>
            <a:off x="185125" y="614200"/>
            <a:ext cx="3474900" cy="49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/>
              <a:t>[Krizhevsky et al. 2012]</a:t>
            </a:r>
          </a:p>
        </p:txBody>
      </p:sp>
      <p:sp>
        <p:nvSpPr>
          <p:cNvPr id="855" name="Shape 855"/>
          <p:cNvSpPr txBox="1"/>
          <p:nvPr/>
        </p:nvSpPr>
        <p:spPr>
          <a:xfrm>
            <a:off x="185125" y="1832436"/>
            <a:ext cx="8428499" cy="21217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Input: 227x227x3 images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After CONV1: 55x55x96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Second layer </a:t>
            </a:r>
            <a:r>
              <a:rPr lang="en" sz="1800" dirty="0"/>
              <a:t>(POOL1): 3x3 filters applied at stride 2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Output volume: 27x27x96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Parameters: 0</a:t>
            </a:r>
          </a:p>
        </p:txBody>
      </p:sp>
    </p:spTree>
    <p:extLst>
      <p:ext uri="{BB962C8B-B14F-4D97-AF65-F5344CB8AC3E}">
        <p14:creationId xmlns:p14="http://schemas.microsoft.com/office/powerpoint/2010/main" val="126114093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Shape 861"/>
          <p:cNvSpPr txBox="1"/>
          <p:nvPr/>
        </p:nvSpPr>
        <p:spPr>
          <a:xfrm>
            <a:off x="152075" y="79300"/>
            <a:ext cx="790680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Case Study: AlexNet</a:t>
            </a:r>
          </a:p>
        </p:txBody>
      </p:sp>
      <p:pic>
        <p:nvPicPr>
          <p:cNvPr id="862" name="Shape 8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725" y="79300"/>
            <a:ext cx="5145048" cy="1720949"/>
          </a:xfrm>
          <a:prstGeom prst="rect">
            <a:avLst/>
          </a:prstGeom>
          <a:noFill/>
          <a:ln>
            <a:noFill/>
          </a:ln>
        </p:spPr>
      </p:pic>
      <p:sp>
        <p:nvSpPr>
          <p:cNvPr id="863" name="Shape 863"/>
          <p:cNvSpPr txBox="1"/>
          <p:nvPr/>
        </p:nvSpPr>
        <p:spPr>
          <a:xfrm>
            <a:off x="185125" y="614200"/>
            <a:ext cx="3474900" cy="49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/>
              <a:t>[Krizhevsky et al. 2012]</a:t>
            </a:r>
          </a:p>
        </p:txBody>
      </p:sp>
      <p:sp>
        <p:nvSpPr>
          <p:cNvPr id="864" name="Shape 864"/>
          <p:cNvSpPr txBox="1"/>
          <p:nvPr/>
        </p:nvSpPr>
        <p:spPr>
          <a:xfrm>
            <a:off x="185125" y="1832437"/>
            <a:ext cx="8428499" cy="105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Input: 227x227x3 images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After CONV1: 55x55x96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After POOL1: 27x27x96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1124454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Shape 879"/>
          <p:cNvSpPr txBox="1"/>
          <p:nvPr/>
        </p:nvSpPr>
        <p:spPr>
          <a:xfrm>
            <a:off x="152075" y="79300"/>
            <a:ext cx="790680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Case Study: AlexNet</a:t>
            </a:r>
          </a:p>
        </p:txBody>
      </p:sp>
      <p:pic>
        <p:nvPicPr>
          <p:cNvPr id="880" name="Shape 8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725" y="79300"/>
            <a:ext cx="5145048" cy="1720949"/>
          </a:xfrm>
          <a:prstGeom prst="rect">
            <a:avLst/>
          </a:prstGeom>
          <a:noFill/>
          <a:ln>
            <a:noFill/>
          </a:ln>
        </p:spPr>
      </p:pic>
      <p:sp>
        <p:nvSpPr>
          <p:cNvPr id="881" name="Shape 881"/>
          <p:cNvSpPr txBox="1"/>
          <p:nvPr/>
        </p:nvSpPr>
        <p:spPr>
          <a:xfrm>
            <a:off x="185125" y="614200"/>
            <a:ext cx="3474900" cy="49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/>
              <a:t>[Krizhevsky et al. 2012]</a:t>
            </a:r>
          </a:p>
        </p:txBody>
      </p:sp>
      <p:sp>
        <p:nvSpPr>
          <p:cNvPr id="882" name="Shape 882"/>
          <p:cNvSpPr txBox="1"/>
          <p:nvPr/>
        </p:nvSpPr>
        <p:spPr>
          <a:xfrm>
            <a:off x="93200" y="1046840"/>
            <a:ext cx="8428499" cy="40173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 dirty="0"/>
              <a:t>Full (simplified) </a:t>
            </a:r>
            <a:r>
              <a:rPr lang="en" sz="1600" dirty="0" err="1"/>
              <a:t>AlexNet</a:t>
            </a:r>
            <a:r>
              <a:rPr lang="en" sz="1600" dirty="0"/>
              <a:t> architecture: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/>
              <a:t>[227x227x3] INPUT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/>
              <a:t>[55x55x96] </a:t>
            </a:r>
            <a:r>
              <a:rPr lang="en" sz="1600" dirty="0">
                <a:solidFill>
                  <a:srgbClr val="FF0000"/>
                </a:solidFill>
              </a:rPr>
              <a:t>CONV1</a:t>
            </a:r>
            <a:r>
              <a:rPr lang="en" sz="1600" dirty="0"/>
              <a:t>: 96 11x11 filters at stride 4, pad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/>
              <a:t>[27x27x96] </a:t>
            </a:r>
            <a:r>
              <a:rPr lang="en" sz="1600" dirty="0">
                <a:solidFill>
                  <a:srgbClr val="0000FF"/>
                </a:solidFill>
              </a:rPr>
              <a:t>MAX POOL1</a:t>
            </a:r>
            <a:r>
              <a:rPr lang="en" sz="1600" dirty="0"/>
              <a:t>: 3x3 filters at stride 2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chemeClr val="dk1"/>
                </a:solidFill>
              </a:rPr>
              <a:t>[27x27x96] </a:t>
            </a:r>
            <a:r>
              <a:rPr lang="en" sz="1600" dirty="0">
                <a:solidFill>
                  <a:srgbClr val="38761D"/>
                </a:solidFill>
              </a:rPr>
              <a:t>NORM1:</a:t>
            </a:r>
            <a:r>
              <a:rPr lang="en" sz="1600" dirty="0"/>
              <a:t> Normalization layer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chemeClr val="dk1"/>
                </a:solidFill>
              </a:rPr>
              <a:t>[27x27x256] </a:t>
            </a:r>
            <a:r>
              <a:rPr lang="en" sz="1600" dirty="0">
                <a:solidFill>
                  <a:srgbClr val="FF0000"/>
                </a:solidFill>
              </a:rPr>
              <a:t>CONV2</a:t>
            </a:r>
            <a:r>
              <a:rPr lang="en" sz="1600" dirty="0"/>
              <a:t>: 256 5x5 filters at stride 1, pad 2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/>
              <a:t>[13x13x256] </a:t>
            </a:r>
            <a:r>
              <a:rPr lang="en" sz="1600" dirty="0">
                <a:solidFill>
                  <a:srgbClr val="0000FF"/>
                </a:solidFill>
              </a:rPr>
              <a:t>MAX POOL2:</a:t>
            </a:r>
            <a:r>
              <a:rPr lang="en" sz="1600" dirty="0"/>
              <a:t> 3x3 filters at stride 2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/>
              <a:t>[13x13x256] </a:t>
            </a:r>
            <a:r>
              <a:rPr lang="en" sz="1600" dirty="0">
                <a:solidFill>
                  <a:srgbClr val="38761D"/>
                </a:solidFill>
              </a:rPr>
              <a:t>NORM2: </a:t>
            </a:r>
            <a:r>
              <a:rPr lang="en" sz="1600" dirty="0"/>
              <a:t>Normalization layer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/>
              <a:t>[13x13x384] </a:t>
            </a:r>
            <a:r>
              <a:rPr lang="en" sz="1600" dirty="0">
                <a:solidFill>
                  <a:srgbClr val="FF0000"/>
                </a:solidFill>
              </a:rPr>
              <a:t>CONV3</a:t>
            </a:r>
            <a:r>
              <a:rPr lang="en" sz="1600" dirty="0"/>
              <a:t>: 384 3x3 filters at stride 1, pad 1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chemeClr val="dk1"/>
                </a:solidFill>
              </a:rPr>
              <a:t>[13x13x384] </a:t>
            </a:r>
            <a:r>
              <a:rPr lang="en" sz="1600" dirty="0">
                <a:solidFill>
                  <a:srgbClr val="FF0000"/>
                </a:solidFill>
              </a:rPr>
              <a:t>CONV4</a:t>
            </a:r>
            <a:r>
              <a:rPr lang="en" sz="1600" dirty="0">
                <a:solidFill>
                  <a:schemeClr val="dk1"/>
                </a:solidFill>
              </a:rPr>
              <a:t>: 384 3x3 filters at stride 1, pad 1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chemeClr val="dk1"/>
                </a:solidFill>
              </a:rPr>
              <a:t>[13x13x256] </a:t>
            </a:r>
            <a:r>
              <a:rPr lang="en" sz="1600" dirty="0">
                <a:solidFill>
                  <a:srgbClr val="FF0000"/>
                </a:solidFill>
              </a:rPr>
              <a:t>CONV5</a:t>
            </a:r>
            <a:r>
              <a:rPr lang="en" sz="1600" dirty="0">
                <a:solidFill>
                  <a:schemeClr val="dk1"/>
                </a:solidFill>
              </a:rPr>
              <a:t>: 256 3x3 filters at stride 1, pad 1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chemeClr val="dk1"/>
                </a:solidFill>
              </a:rPr>
              <a:t>[6x6x256] </a:t>
            </a:r>
            <a:r>
              <a:rPr lang="en" sz="1600" dirty="0">
                <a:solidFill>
                  <a:srgbClr val="0000FF"/>
                </a:solidFill>
              </a:rPr>
              <a:t>MAX POOL3</a:t>
            </a:r>
            <a:r>
              <a:rPr lang="en" sz="1600" dirty="0">
                <a:solidFill>
                  <a:schemeClr val="dk1"/>
                </a:solidFill>
              </a:rPr>
              <a:t>: 3x3 filters at stride 2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chemeClr val="dk1"/>
                </a:solidFill>
              </a:rPr>
              <a:t>[4096] </a:t>
            </a:r>
            <a:r>
              <a:rPr lang="en" sz="1600" dirty="0">
                <a:solidFill>
                  <a:srgbClr val="E69138"/>
                </a:solidFill>
              </a:rPr>
              <a:t>FC6:</a:t>
            </a:r>
            <a:r>
              <a:rPr lang="en" sz="1600" dirty="0">
                <a:solidFill>
                  <a:schemeClr val="dk1"/>
                </a:solidFill>
              </a:rPr>
              <a:t> 4096 neurons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chemeClr val="dk1"/>
                </a:solidFill>
              </a:rPr>
              <a:t>[4096] </a:t>
            </a:r>
            <a:r>
              <a:rPr lang="en" sz="1600" dirty="0">
                <a:solidFill>
                  <a:srgbClr val="E69138"/>
                </a:solidFill>
              </a:rPr>
              <a:t>FC7: </a:t>
            </a:r>
            <a:r>
              <a:rPr lang="en" sz="1600" dirty="0">
                <a:solidFill>
                  <a:schemeClr val="dk1"/>
                </a:solidFill>
              </a:rPr>
              <a:t>4096 neurons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chemeClr val="dk1"/>
                </a:solidFill>
              </a:rPr>
              <a:t>[1000] </a:t>
            </a:r>
            <a:r>
              <a:rPr lang="en" sz="1600" dirty="0">
                <a:solidFill>
                  <a:srgbClr val="E69138"/>
                </a:solidFill>
              </a:rPr>
              <a:t>FC8: </a:t>
            </a:r>
            <a:r>
              <a:rPr lang="en" sz="1600" dirty="0">
                <a:solidFill>
                  <a:schemeClr val="dk1"/>
                </a:solidFill>
              </a:rPr>
              <a:t>1000 neurons (class scores)</a:t>
            </a:r>
          </a:p>
          <a:p>
            <a:pPr lvl="0" rtl="0">
              <a:spcBef>
                <a:spcPts val="0"/>
              </a:spcBef>
              <a:buNone/>
            </a:pPr>
            <a:endParaRPr sz="16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sz="16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sz="1600" dirty="0"/>
          </a:p>
          <a:p>
            <a:pPr lvl="0" rtl="0">
              <a:spcBef>
                <a:spcPts val="0"/>
              </a:spcBef>
              <a:buNone/>
            </a:pPr>
            <a:endParaRPr sz="1600" dirty="0"/>
          </a:p>
          <a:p>
            <a:pPr lvl="0" rtl="0">
              <a:spcBef>
                <a:spcPts val="0"/>
              </a:spcBef>
              <a:buNone/>
            </a:pPr>
            <a:endParaRPr sz="1600" dirty="0"/>
          </a:p>
          <a:p>
            <a:pPr lvl="0" rtl="0">
              <a:spcBef>
                <a:spcPts val="0"/>
              </a:spcBef>
              <a:buNone/>
            </a:pPr>
            <a:endParaRPr sz="1600" dirty="0"/>
          </a:p>
          <a:p>
            <a:pPr lvl="0" rtl="0">
              <a:spcBef>
                <a:spcPts val="0"/>
              </a:spcBef>
              <a:buNone/>
            </a:pPr>
            <a:endParaRPr sz="1600" dirty="0"/>
          </a:p>
          <a:p>
            <a:pPr lvl="0" rtl="0">
              <a:spcBef>
                <a:spcPts val="0"/>
              </a:spcBef>
              <a:buNone/>
            </a:pPr>
            <a:endParaRPr sz="1600" dirty="0"/>
          </a:p>
        </p:txBody>
      </p:sp>
      <p:sp>
        <p:nvSpPr>
          <p:cNvPr id="883" name="Shape 883"/>
          <p:cNvSpPr txBox="1"/>
          <p:nvPr/>
        </p:nvSpPr>
        <p:spPr>
          <a:xfrm>
            <a:off x="5260825" y="1766024"/>
            <a:ext cx="3648044" cy="26230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FF"/>
                </a:solidFill>
              </a:rPr>
              <a:t>Details/Retrospectives: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rgbClr val="0000FF"/>
                </a:solidFill>
              </a:rPr>
              <a:t>- First use of </a:t>
            </a:r>
            <a:r>
              <a:rPr lang="en" sz="1600" dirty="0" err="1">
                <a:solidFill>
                  <a:srgbClr val="0000FF"/>
                </a:solidFill>
              </a:rPr>
              <a:t>ReLU</a:t>
            </a:r>
            <a:endParaRPr lang="en" sz="1600" dirty="0">
              <a:solidFill>
                <a:srgbClr val="00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rgbClr val="0000FF"/>
                </a:solidFill>
              </a:rPr>
              <a:t>- Used Norm layers (not common anymore)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rgbClr val="0000FF"/>
                </a:solidFill>
              </a:rPr>
              <a:t>- Heavy data augmentation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rgbClr val="0000FF"/>
                </a:solidFill>
              </a:rPr>
              <a:t>- Dropout 0.5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rgbClr val="0000FF"/>
                </a:solidFill>
              </a:rPr>
              <a:t>- Batch size 128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rgbClr val="0000FF"/>
                </a:solidFill>
              </a:rPr>
              <a:t>- SGD Momentum 0.9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rgbClr val="0000FF"/>
                </a:solidFill>
              </a:rPr>
              <a:t>- Learning rate 1e-2, reduced by 10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sz="1600" dirty="0">
                <a:solidFill>
                  <a:srgbClr val="0000FF"/>
                </a:solidFill>
              </a:rPr>
              <a:t>manually when validation accuracy plateaus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rgbClr val="0000FF"/>
                </a:solidFill>
              </a:rPr>
              <a:t>- L2 weight decay 5e-4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rgbClr val="0000FF"/>
                </a:solidFill>
              </a:rPr>
              <a:t>- 7 CNN ensemble: 18.2% -&gt; 16.4%</a:t>
            </a:r>
          </a:p>
        </p:txBody>
      </p:sp>
    </p:spTree>
    <p:extLst>
      <p:ext uri="{BB962C8B-B14F-4D97-AF65-F5344CB8AC3E}">
        <p14:creationId xmlns:p14="http://schemas.microsoft.com/office/powerpoint/2010/main" val="3109159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3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Shape 899"/>
          <p:cNvSpPr txBox="1"/>
          <p:nvPr/>
        </p:nvSpPr>
        <p:spPr>
          <a:xfrm>
            <a:off x="152075" y="79300"/>
            <a:ext cx="790680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Case Study: VGGNet</a:t>
            </a:r>
          </a:p>
        </p:txBody>
      </p:sp>
      <p:sp>
        <p:nvSpPr>
          <p:cNvPr id="900" name="Shape 900"/>
          <p:cNvSpPr txBox="1"/>
          <p:nvPr/>
        </p:nvSpPr>
        <p:spPr>
          <a:xfrm>
            <a:off x="141200" y="562000"/>
            <a:ext cx="3331199" cy="4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/>
              <a:t>[Simonyan and Zisserman, 2014]</a:t>
            </a:r>
          </a:p>
        </p:txBody>
      </p:sp>
      <p:pic>
        <p:nvPicPr>
          <p:cNvPr id="901" name="Shape 9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7650" y="185355"/>
            <a:ext cx="3975250" cy="460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02" name="Shape 902"/>
          <p:cNvSpPr/>
          <p:nvPr/>
        </p:nvSpPr>
        <p:spPr>
          <a:xfrm>
            <a:off x="7665583" y="159730"/>
            <a:ext cx="692100" cy="3366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903" name="Shape 903"/>
          <p:cNvCxnSpPr>
            <a:endCxn id="902" idx="1"/>
          </p:cNvCxnSpPr>
          <p:nvPr/>
        </p:nvCxnSpPr>
        <p:spPr>
          <a:xfrm rot="10800000" flipH="1">
            <a:off x="2708983" y="1843180"/>
            <a:ext cx="4956599" cy="8889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04" name="Shape 904"/>
          <p:cNvSpPr txBox="1"/>
          <p:nvPr/>
        </p:nvSpPr>
        <p:spPr>
          <a:xfrm>
            <a:off x="1102501" y="2788007"/>
            <a:ext cx="3469499" cy="52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Best model</a:t>
            </a:r>
          </a:p>
        </p:txBody>
      </p:sp>
      <p:sp>
        <p:nvSpPr>
          <p:cNvPr id="905" name="Shape 905"/>
          <p:cNvSpPr txBox="1"/>
          <p:nvPr/>
        </p:nvSpPr>
        <p:spPr>
          <a:xfrm>
            <a:off x="175075" y="998575"/>
            <a:ext cx="3593700" cy="136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Only 3x3 CONV stride 1, pad 1</a:t>
            </a:r>
          </a:p>
          <a:p>
            <a:pPr lvl="0">
              <a:spcBef>
                <a:spcPts val="0"/>
              </a:spcBef>
              <a:buNone/>
            </a:pPr>
            <a:r>
              <a:rPr lang="en" sz="1800"/>
              <a:t>and  2x2 MAX POOL stride 2</a:t>
            </a:r>
          </a:p>
        </p:txBody>
      </p:sp>
      <p:sp>
        <p:nvSpPr>
          <p:cNvPr id="906" name="Shape 906"/>
          <p:cNvSpPr txBox="1"/>
          <p:nvPr/>
        </p:nvSpPr>
        <p:spPr>
          <a:xfrm>
            <a:off x="436625" y="3744930"/>
            <a:ext cx="4620900" cy="62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11.2% top 5 error in ILSVRC 2013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0000FF"/>
                </a:solidFill>
              </a:rPr>
              <a:t>=</a:t>
            </a:r>
            <a:r>
              <a:rPr lang="en" sz="1800" dirty="0">
                <a:solidFill>
                  <a:srgbClr val="0000FF"/>
                </a:solidFill>
              </a:rPr>
              <a:t>&gt;</a:t>
            </a:r>
          </a:p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7.3% top 5 error</a:t>
            </a:r>
          </a:p>
        </p:txBody>
      </p:sp>
    </p:spTree>
    <p:extLst>
      <p:ext uri="{BB962C8B-B14F-4D97-AF65-F5344CB8AC3E}">
        <p14:creationId xmlns:p14="http://schemas.microsoft.com/office/powerpoint/2010/main" val="2287564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2" grpId="0" animBg="1"/>
      <p:bldP spid="904" grpId="0"/>
      <p:bldP spid="906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" name="Shape 9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8600" y="134849"/>
            <a:ext cx="2298849" cy="4395074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Shape 923"/>
          <p:cNvSpPr txBox="1"/>
          <p:nvPr/>
        </p:nvSpPr>
        <p:spPr>
          <a:xfrm>
            <a:off x="188000" y="222200"/>
            <a:ext cx="4383900" cy="86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24" name="Shape 924"/>
          <p:cNvSpPr txBox="1"/>
          <p:nvPr/>
        </p:nvSpPr>
        <p:spPr>
          <a:xfrm>
            <a:off x="85450" y="40144"/>
            <a:ext cx="7862099" cy="434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200" dirty="0"/>
          </a:p>
          <a:p>
            <a:pPr lvl="0" rtl="0">
              <a:spcBef>
                <a:spcPts val="0"/>
              </a:spcBef>
              <a:buNone/>
            </a:pPr>
            <a:r>
              <a:rPr lang="en" sz="1200" dirty="0"/>
              <a:t>INPUT: [224x224x3]       </a:t>
            </a:r>
            <a:r>
              <a:rPr lang="en" sz="1200" dirty="0">
                <a:solidFill>
                  <a:srgbClr val="FF0000"/>
                </a:solidFill>
              </a:rPr>
              <a:t> memory:  224*224*3=150K</a:t>
            </a:r>
            <a:r>
              <a:rPr lang="en" sz="1200" dirty="0"/>
              <a:t> 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/>
              <a:t>CONV3-64: [224x224x64] </a:t>
            </a:r>
            <a:r>
              <a:rPr lang="en" sz="1200" dirty="0">
                <a:solidFill>
                  <a:srgbClr val="FF0000"/>
                </a:solidFill>
              </a:rPr>
              <a:t> memory:  224*224*64=3.2M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(3*3*3)*64 = 1,728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CONV3-64: [224x224x64] </a:t>
            </a:r>
            <a:r>
              <a:rPr lang="en" sz="1200" dirty="0">
                <a:solidFill>
                  <a:srgbClr val="FF0000"/>
                </a:solidFill>
              </a:rPr>
              <a:t> memory:  224*224*64=3.2M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(3*3*64)*64 = 36,864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POOL2: [112x112x64] </a:t>
            </a:r>
            <a:r>
              <a:rPr lang="en" sz="1200" dirty="0">
                <a:solidFill>
                  <a:srgbClr val="FF0000"/>
                </a:solidFill>
              </a:rPr>
              <a:t> memory:  112*112*64=800K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CONV3-128: [112x112x128] </a:t>
            </a:r>
            <a:r>
              <a:rPr lang="en" sz="1200" dirty="0">
                <a:solidFill>
                  <a:srgbClr val="FF0000"/>
                </a:solidFill>
              </a:rPr>
              <a:t> memory:  112*112*128=1.6M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(3*3*64)*128 = 73,728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CONV3-128: [112x112x128] </a:t>
            </a:r>
            <a:r>
              <a:rPr lang="en" sz="1200" dirty="0">
                <a:solidFill>
                  <a:srgbClr val="FF0000"/>
                </a:solidFill>
              </a:rPr>
              <a:t> memory:  112*112*128=1.6M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(3*3*128)*128 = 147,456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POOL2: [56x56x128] </a:t>
            </a:r>
            <a:r>
              <a:rPr lang="en" sz="1200" dirty="0">
                <a:solidFill>
                  <a:srgbClr val="FF0000"/>
                </a:solidFill>
              </a:rPr>
              <a:t> memory:  56*56*128=400K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CONV3-256: [56x56x256] </a:t>
            </a:r>
            <a:r>
              <a:rPr lang="en" sz="1200" dirty="0">
                <a:solidFill>
                  <a:srgbClr val="FF0000"/>
                </a:solidFill>
              </a:rPr>
              <a:t> memory:  56*56*256=800K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(3*3*128)*256 = 294,912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CONV3-256: [56x56x256] </a:t>
            </a:r>
            <a:r>
              <a:rPr lang="en" sz="1200" dirty="0">
                <a:solidFill>
                  <a:srgbClr val="FF0000"/>
                </a:solidFill>
              </a:rPr>
              <a:t> memory:  56*56*256=800K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(3*3*256)*256 = 589,824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CONV3-256: [56x56x256] </a:t>
            </a:r>
            <a:r>
              <a:rPr lang="en" sz="1200" dirty="0">
                <a:solidFill>
                  <a:srgbClr val="FF0000"/>
                </a:solidFill>
              </a:rPr>
              <a:t> memory:  56*56*256=800K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(3*3*256)*256 = 589,824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POOL2: [28x28x256] </a:t>
            </a:r>
            <a:r>
              <a:rPr lang="en" sz="1200" dirty="0">
                <a:solidFill>
                  <a:srgbClr val="FF0000"/>
                </a:solidFill>
              </a:rPr>
              <a:t> memory:  28*28*256=200K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[28x28x512] </a:t>
            </a:r>
            <a:r>
              <a:rPr lang="en" sz="1200" dirty="0">
                <a:solidFill>
                  <a:srgbClr val="FF0000"/>
                </a:solidFill>
              </a:rPr>
              <a:t> memory:  28*28*512=400K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(3*3*256)*512 = 1,179,648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[28x28x512] </a:t>
            </a:r>
            <a:r>
              <a:rPr lang="en" sz="1200" dirty="0">
                <a:solidFill>
                  <a:srgbClr val="FF0000"/>
                </a:solidFill>
              </a:rPr>
              <a:t> memory:  28*28*512=400K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(3*3*512)*512 = 2,359,296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[28x28x512] </a:t>
            </a:r>
            <a:r>
              <a:rPr lang="en" sz="1200" dirty="0">
                <a:solidFill>
                  <a:srgbClr val="FF0000"/>
                </a:solidFill>
              </a:rPr>
              <a:t> memory:  28*28*512=400K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(3*3*512)*512 = 2,359,296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POOL2: [14x14x512] </a:t>
            </a:r>
            <a:r>
              <a:rPr lang="en" sz="1200" dirty="0">
                <a:solidFill>
                  <a:srgbClr val="FF0000"/>
                </a:solidFill>
              </a:rPr>
              <a:t> memory:  14*14*512=100K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[14x14x512] </a:t>
            </a:r>
            <a:r>
              <a:rPr lang="en" sz="1200" dirty="0">
                <a:solidFill>
                  <a:srgbClr val="FF0000"/>
                </a:solidFill>
              </a:rPr>
              <a:t> memory:  14*14*512=100K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(3*3*512)*512 = 2,359,296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[14x14x512] </a:t>
            </a:r>
            <a:r>
              <a:rPr lang="en" sz="1200" dirty="0">
                <a:solidFill>
                  <a:srgbClr val="FF0000"/>
                </a:solidFill>
              </a:rPr>
              <a:t> memory:  14*14*512=100K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(3*3*512)*512 = 2,359,296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[14x14x512] </a:t>
            </a:r>
            <a:r>
              <a:rPr lang="en" sz="1200" dirty="0">
                <a:solidFill>
                  <a:srgbClr val="FF0000"/>
                </a:solidFill>
              </a:rPr>
              <a:t> memory:  14*14*512=100K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(3*3*512)*512 = 2,359,296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POOL2: [7x7x512] </a:t>
            </a:r>
            <a:r>
              <a:rPr lang="en" sz="1200" dirty="0">
                <a:solidFill>
                  <a:srgbClr val="FF0000"/>
                </a:solidFill>
              </a:rPr>
              <a:t> memory:  7*7*512=25K</a:t>
            </a:r>
            <a:r>
              <a:rPr lang="en" sz="1200" dirty="0">
                <a:solidFill>
                  <a:srgbClr val="000000"/>
                </a:solidFill>
              </a:rPr>
              <a:t>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FC: [1x1x4096] </a:t>
            </a:r>
            <a:r>
              <a:rPr lang="en" sz="1200" dirty="0">
                <a:solidFill>
                  <a:srgbClr val="FF0000"/>
                </a:solidFill>
              </a:rPr>
              <a:t> memory:  4096</a:t>
            </a:r>
            <a:r>
              <a:rPr lang="en" sz="1200" dirty="0">
                <a:solidFill>
                  <a:srgbClr val="000000"/>
                </a:solidFill>
              </a:rPr>
              <a:t>  </a:t>
            </a:r>
            <a:r>
              <a:rPr lang="en" sz="1200" dirty="0">
                <a:solidFill>
                  <a:srgbClr val="0000FF"/>
                </a:solidFill>
              </a:rPr>
              <a:t>params: 7*7*512*4096 = 102,760,448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FC: [1x1x4096] </a:t>
            </a:r>
            <a:r>
              <a:rPr lang="en" sz="1200" dirty="0">
                <a:solidFill>
                  <a:srgbClr val="FF0000"/>
                </a:solidFill>
              </a:rPr>
              <a:t> memory:  4096</a:t>
            </a:r>
            <a:r>
              <a:rPr lang="en" sz="1200" dirty="0">
                <a:solidFill>
                  <a:srgbClr val="000000"/>
                </a:solidFill>
              </a:rPr>
              <a:t>  </a:t>
            </a:r>
            <a:r>
              <a:rPr lang="en" sz="1200" dirty="0">
                <a:solidFill>
                  <a:srgbClr val="0000FF"/>
                </a:solidFill>
              </a:rPr>
              <a:t>params: 4096*4096 = 16,777,216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FC: [1x1x1000] </a:t>
            </a:r>
            <a:r>
              <a:rPr lang="en" sz="1200" dirty="0">
                <a:solidFill>
                  <a:srgbClr val="FF0000"/>
                </a:solidFill>
              </a:rPr>
              <a:t> memory:  1000 </a:t>
            </a:r>
            <a:r>
              <a:rPr lang="en" sz="1200" dirty="0">
                <a:solidFill>
                  <a:srgbClr val="0000FF"/>
                </a:solidFill>
              </a:rPr>
              <a:t>params: 4096*1000 = 4,096,000</a:t>
            </a:r>
          </a:p>
          <a:p>
            <a:pPr lvl="0" rtl="0">
              <a:spcBef>
                <a:spcPts val="0"/>
              </a:spcBef>
              <a:buNone/>
            </a:pPr>
            <a:endParaRPr sz="1200" dirty="0"/>
          </a:p>
        </p:txBody>
      </p:sp>
      <p:sp>
        <p:nvSpPr>
          <p:cNvPr id="925" name="Shape 925"/>
          <p:cNvSpPr/>
          <p:nvPr/>
        </p:nvSpPr>
        <p:spPr>
          <a:xfrm>
            <a:off x="8050133" y="299100"/>
            <a:ext cx="692100" cy="3366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6" name="Shape 926"/>
          <p:cNvSpPr txBox="1"/>
          <p:nvPr/>
        </p:nvSpPr>
        <p:spPr>
          <a:xfrm>
            <a:off x="4640493" y="-13269"/>
            <a:ext cx="2238899" cy="25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3C78D8"/>
                </a:solidFill>
              </a:rPr>
              <a:t>(not counting biases)</a:t>
            </a:r>
          </a:p>
        </p:txBody>
      </p:sp>
      <p:sp>
        <p:nvSpPr>
          <p:cNvPr id="8" name="Shape 927">
            <a:extLst>
              <a:ext uri="{FF2B5EF4-FFF2-40B4-BE49-F238E27FC236}">
                <a16:creationId xmlns:a16="http://schemas.microsoft.com/office/drawing/2014/main" id="{42548AEC-F0D8-9744-8607-CB82088BF870}"/>
              </a:ext>
            </a:extLst>
          </p:cNvPr>
          <p:cNvSpPr txBox="1"/>
          <p:nvPr/>
        </p:nvSpPr>
        <p:spPr>
          <a:xfrm>
            <a:off x="85449" y="4422542"/>
            <a:ext cx="7964683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FF0000"/>
                </a:solidFill>
              </a:rPr>
              <a:t>TOTAL memory: 24M * 4 bytes ~= 93MB / image</a:t>
            </a:r>
            <a:r>
              <a:rPr lang="en" dirty="0"/>
              <a:t> (only forward! ~x2 for backward)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</a:rPr>
              <a:t>TOTAL params: 138M parameters</a:t>
            </a:r>
          </a:p>
        </p:txBody>
      </p:sp>
    </p:spTree>
    <p:extLst>
      <p:ext uri="{BB962C8B-B14F-4D97-AF65-F5344CB8AC3E}">
        <p14:creationId xmlns:p14="http://schemas.microsoft.com/office/powerpoint/2010/main" val="548403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/>
        </p:nvSpPr>
        <p:spPr>
          <a:xfrm>
            <a:off x="777081" y="1888754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 txBox="1"/>
          <p:nvPr/>
        </p:nvSpPr>
        <p:spPr>
          <a:xfrm>
            <a:off x="1313506" y="4188754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167" name="Shape 167"/>
          <p:cNvSpPr txBox="1"/>
          <p:nvPr/>
        </p:nvSpPr>
        <p:spPr>
          <a:xfrm>
            <a:off x="1733481" y="2647479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168" name="Shape 168"/>
          <p:cNvSpPr txBox="1"/>
          <p:nvPr/>
        </p:nvSpPr>
        <p:spPr>
          <a:xfrm>
            <a:off x="719093" y="4580386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sp>
        <p:nvSpPr>
          <p:cNvPr id="169" name="Shape 169"/>
          <p:cNvSpPr txBox="1"/>
          <p:nvPr/>
        </p:nvSpPr>
        <p:spPr>
          <a:xfrm>
            <a:off x="0" y="0"/>
            <a:ext cx="9144000" cy="656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/>
              <a:t>Convolution Layer</a:t>
            </a:r>
          </a:p>
        </p:txBody>
      </p:sp>
      <p:sp>
        <p:nvSpPr>
          <p:cNvPr id="170" name="Shape 170"/>
          <p:cNvSpPr/>
          <p:nvPr/>
        </p:nvSpPr>
        <p:spPr>
          <a:xfrm>
            <a:off x="3856531" y="2767729"/>
            <a:ext cx="282299" cy="813899"/>
          </a:xfrm>
          <a:prstGeom prst="cube">
            <a:avLst>
              <a:gd name="adj" fmla="val 53382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3630731" y="2088079"/>
            <a:ext cx="2115600" cy="35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5x5x</a:t>
            </a:r>
            <a:r>
              <a:rPr lang="en" sz="2400">
                <a:solidFill>
                  <a:srgbClr val="0000FF"/>
                </a:solidFill>
              </a:rPr>
              <a:t>3</a:t>
            </a:r>
            <a:r>
              <a:rPr lang="en" sz="2400"/>
              <a:t> filter</a:t>
            </a:r>
          </a:p>
        </p:txBody>
      </p:sp>
      <p:sp>
        <p:nvSpPr>
          <p:cNvPr id="172" name="Shape 172"/>
          <p:cNvSpPr txBox="1"/>
          <p:nvPr/>
        </p:nvSpPr>
        <p:spPr>
          <a:xfrm>
            <a:off x="461856" y="1307004"/>
            <a:ext cx="3350100" cy="47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32x32x</a:t>
            </a:r>
            <a:r>
              <a:rPr lang="en" sz="2400">
                <a:solidFill>
                  <a:srgbClr val="0000FF"/>
                </a:solidFill>
              </a:rPr>
              <a:t>3</a:t>
            </a:r>
            <a:r>
              <a:rPr lang="en" sz="2400"/>
              <a:t> image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4744575" y="2987576"/>
            <a:ext cx="3946200" cy="120117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Convolve </a:t>
            </a:r>
            <a:r>
              <a:rPr lang="en" sz="1800" dirty="0"/>
              <a:t>the filter with the image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i.e. “slide over the image spatially, computing dot products”</a:t>
            </a:r>
          </a:p>
        </p:txBody>
      </p:sp>
      <p:sp>
        <p:nvSpPr>
          <p:cNvPr id="174" name="Shape 174"/>
          <p:cNvSpPr txBox="1"/>
          <p:nvPr/>
        </p:nvSpPr>
        <p:spPr>
          <a:xfrm>
            <a:off x="4479403" y="729947"/>
            <a:ext cx="3283499" cy="584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Filters always extend the full depth of the input volume</a:t>
            </a:r>
          </a:p>
        </p:txBody>
      </p:sp>
      <p:cxnSp>
        <p:nvCxnSpPr>
          <p:cNvPr id="175" name="Shape 175"/>
          <p:cNvCxnSpPr>
            <a:cxnSpLocks/>
          </p:cNvCxnSpPr>
          <p:nvPr/>
        </p:nvCxnSpPr>
        <p:spPr>
          <a:xfrm flipH="1">
            <a:off x="4479403" y="1412111"/>
            <a:ext cx="429028" cy="775504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76" name="Shape 176"/>
          <p:cNvCxnSpPr>
            <a:cxnSpLocks/>
          </p:cNvCxnSpPr>
          <p:nvPr/>
        </p:nvCxnSpPr>
        <p:spPr>
          <a:xfrm flipH="1">
            <a:off x="1733482" y="1064871"/>
            <a:ext cx="2745921" cy="347240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4" name="Shape 143">
            <a:extLst>
              <a:ext uri="{FF2B5EF4-FFF2-40B4-BE49-F238E27FC236}">
                <a16:creationId xmlns:a16="http://schemas.microsoft.com/office/drawing/2014/main" id="{F91282CE-E192-744E-8658-381E5354AA03}"/>
              </a:ext>
            </a:extLst>
          </p:cNvPr>
          <p:cNvSpPr txBox="1"/>
          <p:nvPr/>
        </p:nvSpPr>
        <p:spPr>
          <a:xfrm>
            <a:off x="1668401" y="4191001"/>
            <a:ext cx="1162410" cy="3602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width</a:t>
            </a:r>
          </a:p>
        </p:txBody>
      </p:sp>
      <p:sp>
        <p:nvSpPr>
          <p:cNvPr id="15" name="Shape 144">
            <a:extLst>
              <a:ext uri="{FF2B5EF4-FFF2-40B4-BE49-F238E27FC236}">
                <a16:creationId xmlns:a16="http://schemas.microsoft.com/office/drawing/2014/main" id="{9FB57187-4162-A344-8CCB-F16FA4694284}"/>
              </a:ext>
            </a:extLst>
          </p:cNvPr>
          <p:cNvSpPr txBox="1"/>
          <p:nvPr/>
        </p:nvSpPr>
        <p:spPr>
          <a:xfrm>
            <a:off x="2088376" y="2649297"/>
            <a:ext cx="1162410" cy="3602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height</a:t>
            </a:r>
          </a:p>
        </p:txBody>
      </p:sp>
      <p:sp>
        <p:nvSpPr>
          <p:cNvPr id="16" name="Shape 145">
            <a:extLst>
              <a:ext uri="{FF2B5EF4-FFF2-40B4-BE49-F238E27FC236}">
                <a16:creationId xmlns:a16="http://schemas.microsoft.com/office/drawing/2014/main" id="{8288B7A0-EF5D-8B4B-A8D7-292F8CF36C01}"/>
              </a:ext>
            </a:extLst>
          </p:cNvPr>
          <p:cNvSpPr txBox="1"/>
          <p:nvPr/>
        </p:nvSpPr>
        <p:spPr>
          <a:xfrm>
            <a:off x="955426" y="4585165"/>
            <a:ext cx="1269755" cy="3602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depth</a:t>
            </a:r>
          </a:p>
        </p:txBody>
      </p:sp>
    </p:spTree>
    <p:extLst>
      <p:ext uri="{BB962C8B-B14F-4D97-AF65-F5344CB8AC3E}">
        <p14:creationId xmlns:p14="http://schemas.microsoft.com/office/powerpoint/2010/main" val="4031996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71" grpId="0"/>
      <p:bldP spid="173" grpId="0"/>
      <p:bldP spid="174" grpId="0"/>
      <p:bldP spid="14" grpId="0"/>
      <p:bldP spid="15" grpId="0"/>
      <p:bldP spid="16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Shape 923"/>
          <p:cNvSpPr txBox="1"/>
          <p:nvPr/>
        </p:nvSpPr>
        <p:spPr>
          <a:xfrm>
            <a:off x="188000" y="222200"/>
            <a:ext cx="4383900" cy="86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24" name="Shape 924"/>
          <p:cNvSpPr txBox="1"/>
          <p:nvPr/>
        </p:nvSpPr>
        <p:spPr>
          <a:xfrm>
            <a:off x="85450" y="40144"/>
            <a:ext cx="8870550" cy="434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200" dirty="0"/>
          </a:p>
          <a:p>
            <a:pPr lvl="0" rtl="0">
              <a:spcBef>
                <a:spcPts val="0"/>
              </a:spcBef>
              <a:buNone/>
            </a:pPr>
            <a:r>
              <a:rPr lang="en" sz="1200" dirty="0"/>
              <a:t>INPUT: [224x224x3]       </a:t>
            </a:r>
            <a:r>
              <a:rPr lang="en" sz="1200" dirty="0">
                <a:solidFill>
                  <a:srgbClr val="FF0000"/>
                </a:solidFill>
              </a:rPr>
              <a:t> memory:  224*224*3=150K</a:t>
            </a:r>
            <a:r>
              <a:rPr lang="en" sz="1200" dirty="0"/>
              <a:t> 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/>
              <a:t>CONV3-64: [224x224x64] </a:t>
            </a:r>
            <a:r>
              <a:rPr lang="en" sz="1200" dirty="0">
                <a:solidFill>
                  <a:srgbClr val="FF0000"/>
                </a:solidFill>
              </a:rPr>
              <a:t> memory:  </a:t>
            </a:r>
            <a:r>
              <a:rPr lang="en" sz="1200" b="1" dirty="0">
                <a:solidFill>
                  <a:srgbClr val="FF0000"/>
                </a:solidFill>
              </a:rPr>
              <a:t>224*224*64=3.2M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(3*3*3)*64 = 1,728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CONV3-64: [224x224x64] </a:t>
            </a:r>
            <a:r>
              <a:rPr lang="en" sz="1200" dirty="0">
                <a:solidFill>
                  <a:srgbClr val="FF0000"/>
                </a:solidFill>
              </a:rPr>
              <a:t> memory:  </a:t>
            </a:r>
            <a:r>
              <a:rPr lang="en" sz="1200" b="1" dirty="0">
                <a:solidFill>
                  <a:srgbClr val="FF0000"/>
                </a:solidFill>
              </a:rPr>
              <a:t>224*224*64=3.2M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(3*3*64)*64 = 36,864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POOL2: [112x112x64] </a:t>
            </a:r>
            <a:r>
              <a:rPr lang="en" sz="1200" dirty="0">
                <a:solidFill>
                  <a:srgbClr val="FF0000"/>
                </a:solidFill>
              </a:rPr>
              <a:t> memory:  112*112*64=800K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CONV3-128: [112x112x128] </a:t>
            </a:r>
            <a:r>
              <a:rPr lang="en" sz="1200" dirty="0">
                <a:solidFill>
                  <a:srgbClr val="FF0000"/>
                </a:solidFill>
              </a:rPr>
              <a:t> memory:  112*112*128=1.6M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(3*3*64)*128 = 73,728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CONV3-128: [112x112x128] </a:t>
            </a:r>
            <a:r>
              <a:rPr lang="en" sz="1200" dirty="0">
                <a:solidFill>
                  <a:srgbClr val="FF0000"/>
                </a:solidFill>
              </a:rPr>
              <a:t> memory:  112*112*128=1.6M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(3*3*128)*128 = 147,456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POOL2: [56x56x128] </a:t>
            </a:r>
            <a:r>
              <a:rPr lang="en" sz="1200" dirty="0">
                <a:solidFill>
                  <a:srgbClr val="FF0000"/>
                </a:solidFill>
              </a:rPr>
              <a:t> memory:  56*56*128=400K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CONV3-256: [56x56x256] </a:t>
            </a:r>
            <a:r>
              <a:rPr lang="en" sz="1200" dirty="0">
                <a:solidFill>
                  <a:srgbClr val="FF0000"/>
                </a:solidFill>
              </a:rPr>
              <a:t> memory:  56*56*256=800K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(3*3*128)*256 = 294,912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CONV3-256: [56x56x256] </a:t>
            </a:r>
            <a:r>
              <a:rPr lang="en" sz="1200" dirty="0">
                <a:solidFill>
                  <a:srgbClr val="FF0000"/>
                </a:solidFill>
              </a:rPr>
              <a:t> memory:  56*56*256=800K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(3*3*256)*256 = 589,824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CONV3-256: [56x56x256] </a:t>
            </a:r>
            <a:r>
              <a:rPr lang="en" sz="1200" dirty="0">
                <a:solidFill>
                  <a:srgbClr val="FF0000"/>
                </a:solidFill>
              </a:rPr>
              <a:t> memory:  56*56*256=800K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(3*3*256)*256 = 589,824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POOL2: [28x28x256] </a:t>
            </a:r>
            <a:r>
              <a:rPr lang="en" sz="1200" dirty="0">
                <a:solidFill>
                  <a:srgbClr val="FF0000"/>
                </a:solidFill>
              </a:rPr>
              <a:t> memory:  28*28*256=200K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[28x28x512] </a:t>
            </a:r>
            <a:r>
              <a:rPr lang="en" sz="1200" dirty="0">
                <a:solidFill>
                  <a:srgbClr val="FF0000"/>
                </a:solidFill>
              </a:rPr>
              <a:t> memory:  28*28*512=400K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(3*3*256)*512 = 1,179,648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[28x28x512] </a:t>
            </a:r>
            <a:r>
              <a:rPr lang="en" sz="1200" dirty="0">
                <a:solidFill>
                  <a:srgbClr val="FF0000"/>
                </a:solidFill>
              </a:rPr>
              <a:t> memory:  28*28*512=400K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(3*3*512)*512 = 2,359,296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[28x28x512] </a:t>
            </a:r>
            <a:r>
              <a:rPr lang="en" sz="1200" dirty="0">
                <a:solidFill>
                  <a:srgbClr val="FF0000"/>
                </a:solidFill>
              </a:rPr>
              <a:t> memory:  28*28*512=400K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(3*3*512)*512 = 2,359,296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POOL2: [14x14x512] </a:t>
            </a:r>
            <a:r>
              <a:rPr lang="en" sz="1200" dirty="0">
                <a:solidFill>
                  <a:srgbClr val="FF0000"/>
                </a:solidFill>
              </a:rPr>
              <a:t> memory:  14*14*512=100K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[14x14x512] </a:t>
            </a:r>
            <a:r>
              <a:rPr lang="en" sz="1200" dirty="0">
                <a:solidFill>
                  <a:srgbClr val="FF0000"/>
                </a:solidFill>
              </a:rPr>
              <a:t> memory:  14*14*512=100K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(3*3*512)*512 = 2,359,296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[14x14x512] </a:t>
            </a:r>
            <a:r>
              <a:rPr lang="en" sz="1200" dirty="0">
                <a:solidFill>
                  <a:srgbClr val="FF0000"/>
                </a:solidFill>
              </a:rPr>
              <a:t> memory:  14*14*512=100K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(3*3*512)*512 = 2,359,296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CONV3-512: [14x14x512] </a:t>
            </a:r>
            <a:r>
              <a:rPr lang="en" sz="1200" dirty="0">
                <a:solidFill>
                  <a:srgbClr val="FF0000"/>
                </a:solidFill>
              </a:rPr>
              <a:t> memory:  14*14*512=100K</a:t>
            </a:r>
            <a:r>
              <a:rPr lang="en" sz="1200" dirty="0">
                <a:solidFill>
                  <a:srgbClr val="000000"/>
                </a:solidFill>
              </a:rPr>
              <a:t>   </a:t>
            </a:r>
            <a:r>
              <a:rPr lang="en" sz="1200" dirty="0">
                <a:solidFill>
                  <a:srgbClr val="0000FF"/>
                </a:solidFill>
              </a:rPr>
              <a:t>params: (3*3*512)*512 = 2,359,296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POOL2: [7x7x512] </a:t>
            </a:r>
            <a:r>
              <a:rPr lang="en" sz="1200" dirty="0">
                <a:solidFill>
                  <a:srgbClr val="FF0000"/>
                </a:solidFill>
              </a:rPr>
              <a:t> memory:  7*7*512=25K</a:t>
            </a:r>
            <a:r>
              <a:rPr lang="en" sz="1200" dirty="0">
                <a:solidFill>
                  <a:srgbClr val="000000"/>
                </a:solidFill>
              </a:rPr>
              <a:t>  </a:t>
            </a:r>
            <a:r>
              <a:rPr lang="en" sz="1200" dirty="0">
                <a:solidFill>
                  <a:srgbClr val="0000FF"/>
                </a:solidFill>
              </a:rPr>
              <a:t>params: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FC: [1x1x4096] </a:t>
            </a:r>
            <a:r>
              <a:rPr lang="en" sz="1200" dirty="0">
                <a:solidFill>
                  <a:srgbClr val="FF0000"/>
                </a:solidFill>
              </a:rPr>
              <a:t> memory:  4096</a:t>
            </a:r>
            <a:r>
              <a:rPr lang="en" sz="1200" dirty="0">
                <a:solidFill>
                  <a:srgbClr val="000000"/>
                </a:solidFill>
              </a:rPr>
              <a:t>  </a:t>
            </a:r>
            <a:r>
              <a:rPr lang="en" sz="1200" dirty="0">
                <a:solidFill>
                  <a:srgbClr val="0000FF"/>
                </a:solidFill>
              </a:rPr>
              <a:t>params: </a:t>
            </a:r>
            <a:r>
              <a:rPr lang="en" sz="1200" b="1" dirty="0">
                <a:solidFill>
                  <a:srgbClr val="0000FF"/>
                </a:solidFill>
              </a:rPr>
              <a:t>7*7*512*4096 = 102,760,448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FC: [1x1x4096] </a:t>
            </a:r>
            <a:r>
              <a:rPr lang="en" sz="1200" dirty="0">
                <a:solidFill>
                  <a:srgbClr val="FF0000"/>
                </a:solidFill>
              </a:rPr>
              <a:t> memory:  4096</a:t>
            </a:r>
            <a:r>
              <a:rPr lang="en" sz="1200" dirty="0">
                <a:solidFill>
                  <a:srgbClr val="000000"/>
                </a:solidFill>
              </a:rPr>
              <a:t>  </a:t>
            </a:r>
            <a:r>
              <a:rPr lang="en" sz="1200" dirty="0">
                <a:solidFill>
                  <a:srgbClr val="0000FF"/>
                </a:solidFill>
              </a:rPr>
              <a:t>params: 4096*4096 = 16,777,216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rgbClr val="000000"/>
                </a:solidFill>
              </a:rPr>
              <a:t>FC: [1x1x1000] </a:t>
            </a:r>
            <a:r>
              <a:rPr lang="en" sz="1200" dirty="0">
                <a:solidFill>
                  <a:srgbClr val="FF0000"/>
                </a:solidFill>
              </a:rPr>
              <a:t> memory:  1000 </a:t>
            </a:r>
            <a:r>
              <a:rPr lang="en" sz="1200" dirty="0">
                <a:solidFill>
                  <a:srgbClr val="0000FF"/>
                </a:solidFill>
              </a:rPr>
              <a:t>params: 4096*1000 = 4,096,000</a:t>
            </a:r>
          </a:p>
          <a:p>
            <a:pPr lvl="0" rtl="0">
              <a:spcBef>
                <a:spcPts val="0"/>
              </a:spcBef>
              <a:buNone/>
            </a:pPr>
            <a:endParaRPr sz="1200" dirty="0"/>
          </a:p>
        </p:txBody>
      </p:sp>
      <p:sp>
        <p:nvSpPr>
          <p:cNvPr id="926" name="Shape 926"/>
          <p:cNvSpPr txBox="1"/>
          <p:nvPr/>
        </p:nvSpPr>
        <p:spPr>
          <a:xfrm>
            <a:off x="4640493" y="-13269"/>
            <a:ext cx="2238899" cy="25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3C78D8"/>
                </a:solidFill>
              </a:rPr>
              <a:t>(not counting biases)</a:t>
            </a:r>
          </a:p>
        </p:txBody>
      </p:sp>
      <p:sp>
        <p:nvSpPr>
          <p:cNvPr id="927" name="Shape 927"/>
          <p:cNvSpPr txBox="1"/>
          <p:nvPr/>
        </p:nvSpPr>
        <p:spPr>
          <a:xfrm>
            <a:off x="85449" y="4287073"/>
            <a:ext cx="7873217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FF0000"/>
                </a:solidFill>
              </a:rPr>
              <a:t>TOTAL memory: 24M * 4 bytes ~= 93MB / image</a:t>
            </a:r>
            <a:r>
              <a:rPr lang="en" dirty="0"/>
              <a:t> (only forward! ~x2 for backward)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</a:rPr>
              <a:t>TOTAL params: 138M parameters</a:t>
            </a:r>
          </a:p>
        </p:txBody>
      </p:sp>
      <p:sp>
        <p:nvSpPr>
          <p:cNvPr id="8" name="Shape 937">
            <a:extLst>
              <a:ext uri="{FF2B5EF4-FFF2-40B4-BE49-F238E27FC236}">
                <a16:creationId xmlns:a16="http://schemas.microsoft.com/office/drawing/2014/main" id="{E4C27B81-882D-674C-95F4-8B28D4267CC9}"/>
              </a:ext>
            </a:extLst>
          </p:cNvPr>
          <p:cNvSpPr txBox="1"/>
          <p:nvPr/>
        </p:nvSpPr>
        <p:spPr>
          <a:xfrm>
            <a:off x="7161375" y="352445"/>
            <a:ext cx="1939800" cy="4247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Note: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FF0000"/>
                </a:solidFill>
              </a:rPr>
              <a:t>Most memory is in early CONV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</a:rPr>
              <a:t>Most params are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</a:rPr>
              <a:t>in late FC</a:t>
            </a:r>
          </a:p>
        </p:txBody>
      </p:sp>
      <p:cxnSp>
        <p:nvCxnSpPr>
          <p:cNvPr id="9" name="Shape 938">
            <a:extLst>
              <a:ext uri="{FF2B5EF4-FFF2-40B4-BE49-F238E27FC236}">
                <a16:creationId xmlns:a16="http://schemas.microsoft.com/office/drawing/2014/main" id="{2C69ED90-4570-9249-8593-31330EF2E90D}"/>
              </a:ext>
            </a:extLst>
          </p:cNvPr>
          <p:cNvCxnSpPr>
            <a:cxnSpLocks/>
          </p:cNvCxnSpPr>
          <p:nvPr/>
        </p:nvCxnSpPr>
        <p:spPr>
          <a:xfrm flipH="1">
            <a:off x="5004486" y="3803544"/>
            <a:ext cx="2156889" cy="113548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" name="Shape 939">
            <a:extLst>
              <a:ext uri="{FF2B5EF4-FFF2-40B4-BE49-F238E27FC236}">
                <a16:creationId xmlns:a16="http://schemas.microsoft.com/office/drawing/2014/main" id="{7FFA905E-D9C1-764A-BFB4-A2F0BC17D6CB}"/>
              </a:ext>
            </a:extLst>
          </p:cNvPr>
          <p:cNvCxnSpPr>
            <a:cxnSpLocks/>
          </p:cNvCxnSpPr>
          <p:nvPr/>
        </p:nvCxnSpPr>
        <p:spPr>
          <a:xfrm flipH="1" flipV="1">
            <a:off x="3965174" y="702871"/>
            <a:ext cx="3196201" cy="637085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257827998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4" name="Shape 9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8409"/>
            <a:ext cx="9143997" cy="2691580"/>
          </a:xfrm>
          <a:prstGeom prst="rect">
            <a:avLst/>
          </a:prstGeom>
          <a:noFill/>
          <a:ln>
            <a:noFill/>
          </a:ln>
        </p:spPr>
      </p:pic>
      <p:sp>
        <p:nvSpPr>
          <p:cNvPr id="946" name="Shape 946"/>
          <p:cNvSpPr txBox="1"/>
          <p:nvPr/>
        </p:nvSpPr>
        <p:spPr>
          <a:xfrm>
            <a:off x="152075" y="79300"/>
            <a:ext cx="790680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Case Study: GoogLeNet</a:t>
            </a:r>
          </a:p>
        </p:txBody>
      </p:sp>
      <p:sp>
        <p:nvSpPr>
          <p:cNvPr id="947" name="Shape 947"/>
          <p:cNvSpPr txBox="1"/>
          <p:nvPr/>
        </p:nvSpPr>
        <p:spPr>
          <a:xfrm>
            <a:off x="202618" y="683208"/>
            <a:ext cx="2343000" cy="4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 dirty="0"/>
              <a:t>[</a:t>
            </a:r>
            <a:r>
              <a:rPr lang="en" i="1" dirty="0" err="1"/>
              <a:t>Szegedy</a:t>
            </a:r>
            <a:r>
              <a:rPr lang="en" i="1" dirty="0"/>
              <a:t> et al., 2014]</a:t>
            </a:r>
          </a:p>
        </p:txBody>
      </p:sp>
      <p:pic>
        <p:nvPicPr>
          <p:cNvPr id="948" name="Shape 9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618" y="2576150"/>
            <a:ext cx="3720725" cy="1917200"/>
          </a:xfrm>
          <a:prstGeom prst="rect">
            <a:avLst/>
          </a:prstGeom>
          <a:noFill/>
          <a:ln>
            <a:noFill/>
          </a:ln>
        </p:spPr>
      </p:pic>
      <p:sp>
        <p:nvSpPr>
          <p:cNvPr id="949" name="Shape 949"/>
          <p:cNvSpPr txBox="1"/>
          <p:nvPr/>
        </p:nvSpPr>
        <p:spPr>
          <a:xfrm>
            <a:off x="4237850" y="3082075"/>
            <a:ext cx="2987699" cy="57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Inception module</a:t>
            </a:r>
          </a:p>
        </p:txBody>
      </p:sp>
      <p:sp>
        <p:nvSpPr>
          <p:cNvPr id="950" name="Shape 950"/>
          <p:cNvSpPr txBox="1"/>
          <p:nvPr/>
        </p:nvSpPr>
        <p:spPr>
          <a:xfrm>
            <a:off x="4523100" y="4046550"/>
            <a:ext cx="4620900" cy="62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ILSVRC 2014 winner (6.7% top 5 error)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04366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hape 956"/>
          <p:cNvSpPr txBox="1"/>
          <p:nvPr/>
        </p:nvSpPr>
        <p:spPr>
          <a:xfrm>
            <a:off x="108650" y="79300"/>
            <a:ext cx="790680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Case Study: GoogLeNet</a:t>
            </a:r>
          </a:p>
        </p:txBody>
      </p:sp>
      <p:pic>
        <p:nvPicPr>
          <p:cNvPr id="957" name="Shape 9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650" y="903674"/>
            <a:ext cx="6348398" cy="3373199"/>
          </a:xfrm>
          <a:prstGeom prst="rect">
            <a:avLst/>
          </a:prstGeom>
          <a:noFill/>
          <a:ln>
            <a:noFill/>
          </a:ln>
        </p:spPr>
      </p:pic>
      <p:sp>
        <p:nvSpPr>
          <p:cNvPr id="958" name="Shape 958"/>
          <p:cNvSpPr txBox="1"/>
          <p:nvPr/>
        </p:nvSpPr>
        <p:spPr>
          <a:xfrm>
            <a:off x="6457050" y="903675"/>
            <a:ext cx="2624400" cy="337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</a:rPr>
              <a:t>Fun features: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tx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</a:rPr>
              <a:t>- Only 5 million params!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</a:rPr>
              <a:t>(Removes FC layers completely)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tx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 b="1" dirty="0">
                <a:solidFill>
                  <a:schemeClr val="tx1"/>
                </a:solidFill>
              </a:rPr>
              <a:t>Compared to AlexNet: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</a:rPr>
              <a:t>- 12x less params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</a:rPr>
              <a:t>- 2x more computations</a:t>
            </a:r>
          </a:p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</a:rPr>
              <a:t>- 6.67% (vs. 16.4%)</a:t>
            </a:r>
          </a:p>
        </p:txBody>
      </p:sp>
    </p:spTree>
    <p:extLst>
      <p:ext uri="{BB962C8B-B14F-4D97-AF65-F5344CB8AC3E}">
        <p14:creationId xmlns:p14="http://schemas.microsoft.com/office/powerpoint/2010/main" val="135313258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Shape 964"/>
          <p:cNvSpPr txBox="1"/>
          <p:nvPr/>
        </p:nvSpPr>
        <p:spPr>
          <a:xfrm>
            <a:off x="6527801" y="4642714"/>
            <a:ext cx="2504088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 dirty="0"/>
              <a:t>Slide after Kaiming He</a:t>
            </a:r>
            <a:endParaRPr lang="en" dirty="0">
              <a:solidFill>
                <a:schemeClr val="dk1"/>
              </a:solidFill>
            </a:endParaRPr>
          </a:p>
        </p:txBody>
      </p:sp>
      <p:pic>
        <p:nvPicPr>
          <p:cNvPr id="965" name="Shape 9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375" y="930725"/>
            <a:ext cx="6506351" cy="366314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66" name="Shape 966"/>
          <p:cNvSpPr txBox="1"/>
          <p:nvPr/>
        </p:nvSpPr>
        <p:spPr>
          <a:xfrm>
            <a:off x="107463" y="1148"/>
            <a:ext cx="455246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Case Study: ResNet</a:t>
            </a:r>
          </a:p>
        </p:txBody>
      </p:sp>
      <p:sp>
        <p:nvSpPr>
          <p:cNvPr id="967" name="Shape 967"/>
          <p:cNvSpPr txBox="1"/>
          <p:nvPr/>
        </p:nvSpPr>
        <p:spPr>
          <a:xfrm>
            <a:off x="107463" y="519995"/>
            <a:ext cx="2343000" cy="4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 dirty="0"/>
              <a:t>[He et al., 2015]</a:t>
            </a:r>
          </a:p>
        </p:txBody>
      </p:sp>
      <p:sp>
        <p:nvSpPr>
          <p:cNvPr id="968" name="Shape 968"/>
          <p:cNvSpPr txBox="1"/>
          <p:nvPr/>
        </p:nvSpPr>
        <p:spPr>
          <a:xfrm>
            <a:off x="4210538" y="449200"/>
            <a:ext cx="5093912" cy="62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>
                <a:solidFill>
                  <a:srgbClr val="0000FF"/>
                </a:solidFill>
              </a:rPr>
              <a:t>ILSVRC 2015 winner (3.6% top 5 error)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4" name="Shape 9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556" y="169325"/>
            <a:ext cx="7826023" cy="439290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5" name="Shape 964"/>
          <p:cNvSpPr txBox="1"/>
          <p:nvPr/>
        </p:nvSpPr>
        <p:spPr>
          <a:xfrm>
            <a:off x="6460067" y="4642714"/>
            <a:ext cx="2571821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 dirty="0"/>
              <a:t>Slide after Kaiming He</a:t>
            </a:r>
            <a:endParaRPr lang="en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1" name="Shape 9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88128"/>
            <a:ext cx="9143999" cy="329609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hape 964"/>
          <p:cNvSpPr txBox="1"/>
          <p:nvPr/>
        </p:nvSpPr>
        <p:spPr>
          <a:xfrm>
            <a:off x="6443133" y="4642714"/>
            <a:ext cx="2588755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 dirty="0"/>
              <a:t>Slide after Kaiming He</a:t>
            </a:r>
            <a:endParaRPr lang="en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0" name="Shape 9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015" y="923425"/>
            <a:ext cx="6671362" cy="374477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92" name="Shape 992"/>
          <p:cNvSpPr txBox="1"/>
          <p:nvPr/>
        </p:nvSpPr>
        <p:spPr>
          <a:xfrm>
            <a:off x="1962209" y="2574425"/>
            <a:ext cx="3987253" cy="185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ro-RO" sz="1800" dirty="0"/>
              <a:t>2-3 </a:t>
            </a:r>
            <a:r>
              <a:rPr lang="ro-RO" sz="1800" dirty="0" err="1"/>
              <a:t>weeks</a:t>
            </a:r>
            <a:r>
              <a:rPr lang="ro-RO" sz="1800" dirty="0"/>
              <a:t> of training on 8 GPU </a:t>
            </a:r>
            <a:r>
              <a:rPr lang="ro-RO" sz="1800" dirty="0" err="1"/>
              <a:t>machine</a:t>
            </a:r>
            <a:endParaRPr lang="ro-RO" sz="1800" dirty="0"/>
          </a:p>
          <a:p>
            <a:pPr lvl="0"/>
            <a:endParaRPr lang="ro-RO" sz="1800" dirty="0"/>
          </a:p>
          <a:p>
            <a:pPr lvl="0"/>
            <a:r>
              <a:rPr lang="ro-RO" sz="1800" dirty="0"/>
              <a:t>at </a:t>
            </a:r>
            <a:r>
              <a:rPr lang="ro-RO" sz="1800" dirty="0" err="1"/>
              <a:t>runtime</a:t>
            </a:r>
            <a:r>
              <a:rPr lang="ro-RO" sz="1800" dirty="0"/>
              <a:t>: </a:t>
            </a:r>
            <a:r>
              <a:rPr lang="ro-RO" sz="1800" dirty="0" err="1"/>
              <a:t>faster</a:t>
            </a:r>
            <a:r>
              <a:rPr lang="ro-RO" sz="1800" dirty="0"/>
              <a:t> </a:t>
            </a:r>
            <a:r>
              <a:rPr lang="ro-RO" sz="1800" dirty="0" err="1"/>
              <a:t>than</a:t>
            </a:r>
            <a:r>
              <a:rPr lang="ro-RO" sz="1800" dirty="0"/>
              <a:t> a </a:t>
            </a:r>
            <a:r>
              <a:rPr lang="ro-RO" sz="1800" dirty="0" err="1"/>
              <a:t>VGGNet</a:t>
            </a:r>
            <a:r>
              <a:rPr lang="ro-RO" sz="1800" dirty="0"/>
              <a:t>! (</a:t>
            </a:r>
            <a:r>
              <a:rPr lang="ro-RO" sz="1800" dirty="0" err="1"/>
              <a:t>even</a:t>
            </a:r>
            <a:r>
              <a:rPr lang="ro-RO" sz="1800" dirty="0"/>
              <a:t> </a:t>
            </a:r>
            <a:r>
              <a:rPr lang="ro-RO" sz="1800" dirty="0" err="1"/>
              <a:t>though</a:t>
            </a:r>
            <a:r>
              <a:rPr lang="ro-RO" sz="1800" dirty="0"/>
              <a:t> it </a:t>
            </a:r>
            <a:r>
              <a:rPr lang="ro-RO" sz="1800" dirty="0" err="1"/>
              <a:t>has</a:t>
            </a:r>
            <a:r>
              <a:rPr lang="ro-RO" sz="1800" dirty="0"/>
              <a:t> 8x more </a:t>
            </a:r>
            <a:r>
              <a:rPr lang="ro-RO" sz="1800" dirty="0" err="1"/>
              <a:t>layers</a:t>
            </a:r>
            <a:r>
              <a:rPr lang="ro-RO" sz="1800" dirty="0"/>
              <a:t>)</a:t>
            </a:r>
          </a:p>
        </p:txBody>
      </p:sp>
      <p:sp>
        <p:nvSpPr>
          <p:cNvPr id="9" name="Shape 966"/>
          <p:cNvSpPr txBox="1"/>
          <p:nvPr/>
        </p:nvSpPr>
        <p:spPr>
          <a:xfrm>
            <a:off x="107463" y="1148"/>
            <a:ext cx="4552460" cy="6213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Case Study: ResNet</a:t>
            </a:r>
          </a:p>
        </p:txBody>
      </p:sp>
      <p:sp>
        <p:nvSpPr>
          <p:cNvPr id="10" name="Shape 967"/>
          <p:cNvSpPr txBox="1"/>
          <p:nvPr/>
        </p:nvSpPr>
        <p:spPr>
          <a:xfrm>
            <a:off x="107463" y="519995"/>
            <a:ext cx="2343000" cy="4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 dirty="0"/>
              <a:t>[He et al., 2015]</a:t>
            </a:r>
          </a:p>
        </p:txBody>
      </p:sp>
      <p:sp>
        <p:nvSpPr>
          <p:cNvPr id="11" name="Shape 968"/>
          <p:cNvSpPr txBox="1"/>
          <p:nvPr/>
        </p:nvSpPr>
        <p:spPr>
          <a:xfrm>
            <a:off x="4210538" y="449200"/>
            <a:ext cx="5093912" cy="62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>
                <a:solidFill>
                  <a:srgbClr val="0000FF"/>
                </a:solidFill>
              </a:rPr>
              <a:t>ILSVRC 2015 winner (3.6% top 5 error)</a:t>
            </a:r>
          </a:p>
        </p:txBody>
      </p:sp>
      <p:sp>
        <p:nvSpPr>
          <p:cNvPr id="12" name="Shape 964"/>
          <p:cNvSpPr txBox="1"/>
          <p:nvPr/>
        </p:nvSpPr>
        <p:spPr>
          <a:xfrm>
            <a:off x="6341533" y="4642714"/>
            <a:ext cx="2690355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 dirty="0"/>
              <a:t>Slide after Kaiming He</a:t>
            </a:r>
            <a:endParaRPr lang="en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0" name="Shape 1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9411" y="656761"/>
            <a:ext cx="2796299" cy="4339074"/>
          </a:xfrm>
          <a:prstGeom prst="rect">
            <a:avLst/>
          </a:prstGeom>
          <a:noFill/>
          <a:ln>
            <a:noFill/>
          </a:ln>
        </p:spPr>
      </p:pic>
      <p:sp>
        <p:nvSpPr>
          <p:cNvPr id="1001" name="Shape 1001"/>
          <p:cNvSpPr txBox="1"/>
          <p:nvPr/>
        </p:nvSpPr>
        <p:spPr>
          <a:xfrm>
            <a:off x="4659923" y="1078275"/>
            <a:ext cx="1539000" cy="4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224x224x3</a:t>
            </a:r>
          </a:p>
        </p:txBody>
      </p:sp>
      <p:cxnSp>
        <p:nvCxnSpPr>
          <p:cNvPr id="1002" name="Shape 1002"/>
          <p:cNvCxnSpPr/>
          <p:nvPr/>
        </p:nvCxnSpPr>
        <p:spPr>
          <a:xfrm flipV="1">
            <a:off x="4982308" y="1521051"/>
            <a:ext cx="1620666" cy="101894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03" name="Shape 1003"/>
          <p:cNvSpPr txBox="1"/>
          <p:nvPr/>
        </p:nvSpPr>
        <p:spPr>
          <a:xfrm>
            <a:off x="6580514" y="1107582"/>
            <a:ext cx="2343000" cy="94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800" dirty="0">
                <a:solidFill>
                  <a:srgbClr val="FF0000"/>
                </a:solidFill>
              </a:rPr>
              <a:t>Spatial dimension only 56x56!</a:t>
            </a:r>
          </a:p>
        </p:txBody>
      </p:sp>
      <p:sp>
        <p:nvSpPr>
          <p:cNvPr id="9" name="Shape 966"/>
          <p:cNvSpPr txBox="1"/>
          <p:nvPr/>
        </p:nvSpPr>
        <p:spPr>
          <a:xfrm>
            <a:off x="107463" y="1148"/>
            <a:ext cx="455246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3000" dirty="0"/>
              <a:t>Case Study: ResNet</a:t>
            </a:r>
          </a:p>
        </p:txBody>
      </p:sp>
      <p:sp>
        <p:nvSpPr>
          <p:cNvPr id="10" name="Shape 967"/>
          <p:cNvSpPr txBox="1"/>
          <p:nvPr/>
        </p:nvSpPr>
        <p:spPr>
          <a:xfrm>
            <a:off x="107463" y="519995"/>
            <a:ext cx="2343000" cy="4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 dirty="0"/>
              <a:t>[He et al., 2015]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Shape 10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125" y="1300162"/>
            <a:ext cx="2724150" cy="254317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012" name="Shape 10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6150" y="1233475"/>
            <a:ext cx="4076700" cy="26765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1013" name="Shape 1013"/>
          <p:cNvCxnSpPr/>
          <p:nvPr/>
        </p:nvCxnSpPr>
        <p:spPr>
          <a:xfrm>
            <a:off x="3364125" y="2558900"/>
            <a:ext cx="1046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" name="Shape 966"/>
          <p:cNvSpPr txBox="1"/>
          <p:nvPr/>
        </p:nvSpPr>
        <p:spPr>
          <a:xfrm>
            <a:off x="107463" y="1148"/>
            <a:ext cx="455246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3000" dirty="0"/>
              <a:t>Case Study: ResNet</a:t>
            </a:r>
          </a:p>
        </p:txBody>
      </p:sp>
      <p:sp>
        <p:nvSpPr>
          <p:cNvPr id="9" name="Shape 967"/>
          <p:cNvSpPr txBox="1"/>
          <p:nvPr/>
        </p:nvSpPr>
        <p:spPr>
          <a:xfrm>
            <a:off x="107463" y="519995"/>
            <a:ext cx="2343000" cy="4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 dirty="0"/>
              <a:t>[He et al., 2015]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Shape 1021"/>
          <p:cNvSpPr txBox="1"/>
          <p:nvPr/>
        </p:nvSpPr>
        <p:spPr>
          <a:xfrm>
            <a:off x="246000" y="1088400"/>
            <a:ext cx="8652000" cy="3059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68300">
              <a:buSzPct val="100000"/>
              <a:buFont typeface="Arial" panose="020B0604020202020204" pitchFamily="34" charset="0"/>
              <a:buChar char="•"/>
            </a:pPr>
            <a:r>
              <a:rPr lang="en" sz="2200" dirty="0"/>
              <a:t>Batch Normalization after every CONV layer</a:t>
            </a:r>
          </a:p>
          <a:p>
            <a:pPr marL="457200" lvl="0" indent="-368300">
              <a:buSzPct val="100000"/>
              <a:buFont typeface="Arial" panose="020B0604020202020204" pitchFamily="34" charset="0"/>
              <a:buChar char="•"/>
            </a:pPr>
            <a:r>
              <a:rPr lang="en" sz="2200" dirty="0"/>
              <a:t>Xavier/2 initialization </a:t>
            </a:r>
          </a:p>
          <a:p>
            <a:pPr marL="457200" lvl="0" indent="-368300">
              <a:buSzPct val="100000"/>
              <a:buFont typeface="Arial" panose="020B0604020202020204" pitchFamily="34" charset="0"/>
              <a:buChar char="•"/>
            </a:pPr>
            <a:r>
              <a:rPr lang="en" sz="2200" dirty="0"/>
              <a:t>SGD + momentum (0.9) </a:t>
            </a:r>
          </a:p>
          <a:p>
            <a:pPr marL="457200" lvl="0" indent="-368300">
              <a:buSzPct val="100000"/>
              <a:buFont typeface="Arial" panose="020B0604020202020204" pitchFamily="34" charset="0"/>
              <a:buChar char="•"/>
            </a:pPr>
            <a:r>
              <a:rPr lang="en" sz="2200" dirty="0"/>
              <a:t>Learning rate: 0.1, divided by 10 when validation error plateaus</a:t>
            </a:r>
          </a:p>
          <a:p>
            <a:pPr marL="457200" lvl="0" indent="-368300">
              <a:buSzPct val="100000"/>
              <a:buFont typeface="Arial" panose="020B0604020202020204" pitchFamily="34" charset="0"/>
              <a:buChar char="•"/>
            </a:pPr>
            <a:r>
              <a:rPr lang="en" sz="2200" dirty="0">
                <a:solidFill>
                  <a:schemeClr val="dk1"/>
                </a:solidFill>
              </a:rPr>
              <a:t>Mini-batch size 256</a:t>
            </a:r>
          </a:p>
          <a:p>
            <a:pPr marL="457200" lvl="0" indent="-368300">
              <a:buSzPct val="100000"/>
              <a:buFont typeface="Arial" panose="020B0604020202020204" pitchFamily="34" charset="0"/>
              <a:buChar char="•"/>
            </a:pPr>
            <a:r>
              <a:rPr lang="en" sz="2200" dirty="0"/>
              <a:t>Weight decay of 1e-5</a:t>
            </a:r>
          </a:p>
          <a:p>
            <a:pPr marL="457200" lvl="0" indent="-368300">
              <a:buSzPct val="100000"/>
              <a:buFont typeface="Arial" panose="020B0604020202020204" pitchFamily="34" charset="0"/>
              <a:buChar char="•"/>
            </a:pPr>
            <a:r>
              <a:rPr lang="en" sz="2200" dirty="0"/>
              <a:t>No dropout used!</a:t>
            </a:r>
          </a:p>
        </p:txBody>
      </p:sp>
      <p:sp>
        <p:nvSpPr>
          <p:cNvPr id="6" name="Shape 966"/>
          <p:cNvSpPr txBox="1"/>
          <p:nvPr/>
        </p:nvSpPr>
        <p:spPr>
          <a:xfrm>
            <a:off x="107463" y="1148"/>
            <a:ext cx="455246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3000" dirty="0"/>
              <a:t>Case Study: ResNet</a:t>
            </a:r>
          </a:p>
        </p:txBody>
      </p:sp>
      <p:sp>
        <p:nvSpPr>
          <p:cNvPr id="7" name="Shape 967"/>
          <p:cNvSpPr txBox="1"/>
          <p:nvPr/>
        </p:nvSpPr>
        <p:spPr>
          <a:xfrm>
            <a:off x="107463" y="519995"/>
            <a:ext cx="2343000" cy="4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 dirty="0"/>
              <a:t>[He et al., 2015]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1638400" y="2162850"/>
            <a:ext cx="282299" cy="813899"/>
          </a:xfrm>
          <a:prstGeom prst="cube">
            <a:avLst>
              <a:gd name="adj" fmla="val 53382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3" name="Shape 183"/>
          <p:cNvSpPr/>
          <p:nvPr/>
        </p:nvSpPr>
        <p:spPr>
          <a:xfrm>
            <a:off x="3234650" y="2428650"/>
            <a:ext cx="282299" cy="282299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84" name="Shape 184"/>
          <p:cNvCxnSpPr>
            <a:endCxn id="183" idx="2"/>
          </p:cNvCxnSpPr>
          <p:nvPr/>
        </p:nvCxnSpPr>
        <p:spPr>
          <a:xfrm rot="10800000" flipH="1">
            <a:off x="1745150" y="2569799"/>
            <a:ext cx="1489500" cy="399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85" name="Shape 185"/>
          <p:cNvCxnSpPr>
            <a:endCxn id="183" idx="2"/>
          </p:cNvCxnSpPr>
          <p:nvPr/>
        </p:nvCxnSpPr>
        <p:spPr>
          <a:xfrm>
            <a:off x="1764650" y="2332499"/>
            <a:ext cx="1470000" cy="237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86" name="Shape 186"/>
          <p:cNvCxnSpPr>
            <a:endCxn id="183" idx="2"/>
          </p:cNvCxnSpPr>
          <p:nvPr/>
        </p:nvCxnSpPr>
        <p:spPr>
          <a:xfrm>
            <a:off x="1900850" y="2183099"/>
            <a:ext cx="1333800" cy="386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87" name="Shape 187"/>
          <p:cNvCxnSpPr>
            <a:endCxn id="183" idx="2"/>
          </p:cNvCxnSpPr>
          <p:nvPr/>
        </p:nvCxnSpPr>
        <p:spPr>
          <a:xfrm rot="10800000" flipH="1">
            <a:off x="1926950" y="2569799"/>
            <a:ext cx="1307700" cy="249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88" name="Shape 188"/>
          <p:cNvSpPr txBox="1"/>
          <p:nvPr/>
        </p:nvSpPr>
        <p:spPr>
          <a:xfrm>
            <a:off x="1834500" y="349085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2198800" y="1417675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1163887" y="3882482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sp>
        <p:nvSpPr>
          <p:cNvPr id="192" name="Shape 192"/>
          <p:cNvSpPr/>
          <p:nvPr/>
        </p:nvSpPr>
        <p:spPr>
          <a:xfrm>
            <a:off x="1221875" y="1190850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 txBox="1"/>
          <p:nvPr/>
        </p:nvSpPr>
        <p:spPr>
          <a:xfrm>
            <a:off x="3479725" y="768475"/>
            <a:ext cx="3635099" cy="5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0000"/>
                </a:solidFill>
              </a:rPr>
              <a:t>32x32x3 image</a:t>
            </a:r>
          </a:p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5x5x3 filter</a:t>
            </a:r>
          </a:p>
        </p:txBody>
      </p:sp>
      <p:cxnSp>
        <p:nvCxnSpPr>
          <p:cNvPr id="194" name="Shape 194"/>
          <p:cNvCxnSpPr/>
          <p:nvPr/>
        </p:nvCxnSpPr>
        <p:spPr>
          <a:xfrm flipH="1">
            <a:off x="2348650" y="1010250"/>
            <a:ext cx="984299" cy="23309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5" name="Shape 195"/>
          <p:cNvCxnSpPr/>
          <p:nvPr/>
        </p:nvCxnSpPr>
        <p:spPr>
          <a:xfrm flipH="1">
            <a:off x="2037649" y="1493775"/>
            <a:ext cx="1398900" cy="543899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6" name="Shape 196"/>
          <p:cNvCxnSpPr/>
          <p:nvPr/>
        </p:nvCxnSpPr>
        <p:spPr>
          <a:xfrm flipH="1" flipV="1">
            <a:off x="3574800" y="2710950"/>
            <a:ext cx="496175" cy="25785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97" name="Shape 197"/>
          <p:cNvSpPr txBox="1"/>
          <p:nvPr/>
        </p:nvSpPr>
        <p:spPr>
          <a:xfrm>
            <a:off x="4070975" y="2749250"/>
            <a:ext cx="5016000" cy="18574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1 number: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The result of taking a dot product between the filter and a small 5x5x3 chunk of the image</a:t>
            </a:r>
          </a:p>
          <a:p>
            <a:pPr lvl="0">
              <a:spcBef>
                <a:spcPts val="0"/>
              </a:spcBef>
              <a:buNone/>
            </a:pPr>
            <a:r>
              <a:rPr lang="en" sz="1800" dirty="0"/>
              <a:t>(i.e. 5*5*3 = 75-dimensional dot product + bias)</a:t>
            </a:r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2024" y="1278250"/>
            <a:ext cx="370518" cy="28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Shape 1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6700" y="4035819"/>
            <a:ext cx="1225640" cy="39359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169">
            <a:extLst>
              <a:ext uri="{FF2B5EF4-FFF2-40B4-BE49-F238E27FC236}">
                <a16:creationId xmlns:a16="http://schemas.microsoft.com/office/drawing/2014/main" id="{A573FD1F-38DE-1940-A94D-4C68B6AD1692}"/>
              </a:ext>
            </a:extLst>
          </p:cNvPr>
          <p:cNvSpPr txBox="1"/>
          <p:nvPr/>
        </p:nvSpPr>
        <p:spPr>
          <a:xfrm>
            <a:off x="0" y="0"/>
            <a:ext cx="9144000" cy="656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/>
              <a:t>Convolution Layer</a:t>
            </a:r>
          </a:p>
        </p:txBody>
      </p:sp>
    </p:spTree>
    <p:extLst>
      <p:ext uri="{BB962C8B-B14F-4D97-AF65-F5344CB8AC3E}">
        <p14:creationId xmlns:p14="http://schemas.microsoft.com/office/powerpoint/2010/main" val="55871428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Shape 10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7824" y="1084414"/>
            <a:ext cx="6509752" cy="317496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966"/>
          <p:cNvSpPr txBox="1"/>
          <p:nvPr/>
        </p:nvSpPr>
        <p:spPr>
          <a:xfrm>
            <a:off x="107463" y="1148"/>
            <a:ext cx="455246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3000" dirty="0"/>
              <a:t>Case Study: ResNet</a:t>
            </a:r>
          </a:p>
        </p:txBody>
      </p:sp>
      <p:sp>
        <p:nvSpPr>
          <p:cNvPr id="7" name="Shape 967"/>
          <p:cNvSpPr txBox="1"/>
          <p:nvPr/>
        </p:nvSpPr>
        <p:spPr>
          <a:xfrm>
            <a:off x="107463" y="519995"/>
            <a:ext cx="2343000" cy="4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 dirty="0"/>
              <a:t>[He et al., 2015]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Shape 1037"/>
          <p:cNvSpPr txBox="1"/>
          <p:nvPr/>
        </p:nvSpPr>
        <p:spPr>
          <a:xfrm>
            <a:off x="3051615" y="3955000"/>
            <a:ext cx="3936899" cy="304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>
                <a:solidFill>
                  <a:srgbClr val="FF0000"/>
                </a:solidFill>
              </a:rPr>
              <a:t>This trick is also used in </a:t>
            </a:r>
            <a:r>
              <a:rPr lang="en" sz="1800" dirty="0" err="1">
                <a:solidFill>
                  <a:srgbClr val="FF0000"/>
                </a:solidFill>
              </a:rPr>
              <a:t>GoogLeNet</a:t>
            </a:r>
            <a:endParaRPr lang="en" sz="1800" dirty="0">
              <a:solidFill>
                <a:srgbClr val="FF0000"/>
              </a:solidFill>
            </a:endParaRPr>
          </a:p>
        </p:txBody>
      </p:sp>
      <p:pic>
        <p:nvPicPr>
          <p:cNvPr id="1038" name="Shape 1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077" y="1424289"/>
            <a:ext cx="2508898" cy="2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9" name="Shape 10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4480" y="1308498"/>
            <a:ext cx="4127521" cy="212681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0" name="Shape 1040"/>
          <p:cNvCxnSpPr/>
          <p:nvPr/>
        </p:nvCxnSpPr>
        <p:spPr>
          <a:xfrm flipV="1">
            <a:off x="4435231" y="3018692"/>
            <a:ext cx="488461" cy="936308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" name="Shape 966"/>
          <p:cNvSpPr txBox="1"/>
          <p:nvPr/>
        </p:nvSpPr>
        <p:spPr>
          <a:xfrm>
            <a:off x="107463" y="1148"/>
            <a:ext cx="455246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Case Study: ResNet</a:t>
            </a:r>
          </a:p>
        </p:txBody>
      </p:sp>
      <p:sp>
        <p:nvSpPr>
          <p:cNvPr id="10" name="Shape 967"/>
          <p:cNvSpPr txBox="1"/>
          <p:nvPr/>
        </p:nvSpPr>
        <p:spPr>
          <a:xfrm>
            <a:off x="107463" y="519995"/>
            <a:ext cx="2343000" cy="4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 dirty="0"/>
              <a:t>[He et al., 2015]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8" name="Shape 1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8318" y="166077"/>
            <a:ext cx="749874" cy="4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9" name="Shape 10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830" y="1031423"/>
            <a:ext cx="7906798" cy="347831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7" name="Shape 966"/>
          <p:cNvSpPr txBox="1"/>
          <p:nvPr/>
        </p:nvSpPr>
        <p:spPr>
          <a:xfrm>
            <a:off x="107463" y="1148"/>
            <a:ext cx="4552460" cy="99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3000" dirty="0"/>
              <a:t>Case Study: ResNet</a:t>
            </a:r>
          </a:p>
        </p:txBody>
      </p:sp>
      <p:sp>
        <p:nvSpPr>
          <p:cNvPr id="8" name="Shape 967"/>
          <p:cNvSpPr txBox="1"/>
          <p:nvPr/>
        </p:nvSpPr>
        <p:spPr>
          <a:xfrm>
            <a:off x="107463" y="519995"/>
            <a:ext cx="2343000" cy="43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 dirty="0"/>
              <a:t>[He et al., 2015]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Shape 1071"/>
          <p:cNvSpPr txBox="1"/>
          <p:nvPr/>
        </p:nvSpPr>
        <p:spPr>
          <a:xfrm>
            <a:off x="464950" y="205825"/>
            <a:ext cx="8446199" cy="46874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/>
              <a:t>Summary</a:t>
            </a:r>
          </a:p>
          <a:p>
            <a:pPr lvl="0" rtl="0">
              <a:spcBef>
                <a:spcPts val="0"/>
              </a:spcBef>
              <a:buNone/>
            </a:pPr>
            <a:endParaRPr sz="3600" dirty="0"/>
          </a:p>
          <a:p>
            <a:pPr marL="342900" lvl="0" indent="-34290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2400" dirty="0" err="1"/>
              <a:t>ConvNets</a:t>
            </a:r>
            <a:r>
              <a:rPr lang="en" sz="2400" dirty="0"/>
              <a:t> stack CONV, POOL, FC layers</a:t>
            </a:r>
          </a:p>
          <a:p>
            <a:pPr marL="342900" lvl="0" indent="-34290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2400" dirty="0"/>
              <a:t>Trend towards smaller filters and deeper architectures</a:t>
            </a:r>
          </a:p>
          <a:p>
            <a:pPr marL="342900" lvl="0" indent="-34290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2400" dirty="0"/>
              <a:t>Trend towards getting rid of POOL/FC layers (just CONV)</a:t>
            </a:r>
          </a:p>
          <a:p>
            <a:pPr marL="342900" lvl="0" indent="-34290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2400" dirty="0"/>
              <a:t>Typical architectures look like </a:t>
            </a:r>
          </a:p>
          <a:p>
            <a:pPr lvl="0" rtl="0">
              <a:spcBef>
                <a:spcPts val="0"/>
              </a:spcBef>
            </a:pPr>
            <a:endParaRPr lang="en" sz="1200" b="1" dirty="0"/>
          </a:p>
          <a:p>
            <a:pPr lvl="0" rtl="0">
              <a:spcBef>
                <a:spcPts val="0"/>
              </a:spcBef>
            </a:pPr>
            <a:r>
              <a:rPr lang="en" sz="2400" b="1" dirty="0"/>
              <a:t>[(CONV-RELU)*N-POOL?]*M-(FC-RELU)*K,SOFTMAX</a:t>
            </a:r>
          </a:p>
          <a:p>
            <a:pPr lvl="0" rtl="0">
              <a:spcBef>
                <a:spcPts val="0"/>
              </a:spcBef>
            </a:pPr>
            <a:endParaRPr lang="en" sz="1200" dirty="0"/>
          </a:p>
          <a:p>
            <a:pPr lvl="0" rtl="0">
              <a:spcBef>
                <a:spcPts val="0"/>
              </a:spcBef>
            </a:pPr>
            <a:r>
              <a:rPr lang="en" sz="2400" dirty="0"/>
              <a:t>where N is usually up to ~5, M is large, 0 &lt;= K &lt;= 2.</a:t>
            </a:r>
          </a:p>
          <a:p>
            <a:pPr marL="342900" lvl="0" indent="-34290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2400" dirty="0"/>
              <a:t>… but recent advances such as </a:t>
            </a:r>
            <a:r>
              <a:rPr lang="en" sz="2400" dirty="0" err="1"/>
              <a:t>ResNet</a:t>
            </a:r>
            <a:r>
              <a:rPr lang="en" sz="2400" dirty="0"/>
              <a:t>/</a:t>
            </a:r>
            <a:r>
              <a:rPr lang="en" sz="2400" dirty="0" err="1"/>
              <a:t>GoogLeNet</a:t>
            </a:r>
            <a:r>
              <a:rPr lang="en" sz="2400" dirty="0"/>
              <a:t> challenge this paradigm</a:t>
            </a:r>
          </a:p>
        </p:txBody>
      </p:sp>
    </p:spTree>
    <p:extLst>
      <p:ext uri="{BB962C8B-B14F-4D97-AF65-F5344CB8AC3E}">
        <p14:creationId xmlns:p14="http://schemas.microsoft.com/office/powerpoint/2010/main" val="351103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>
            <a:off x="1638400" y="2162850"/>
            <a:ext cx="282299" cy="813899"/>
          </a:xfrm>
          <a:prstGeom prst="cube">
            <a:avLst>
              <a:gd name="adj" fmla="val 53382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3234650" y="2428650"/>
            <a:ext cx="282299" cy="282299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07" name="Shape 207"/>
          <p:cNvCxnSpPr>
            <a:endCxn id="206" idx="2"/>
          </p:cNvCxnSpPr>
          <p:nvPr/>
        </p:nvCxnSpPr>
        <p:spPr>
          <a:xfrm rot="10800000" flipH="1">
            <a:off x="1745150" y="2569799"/>
            <a:ext cx="1489500" cy="399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08" name="Shape 208"/>
          <p:cNvCxnSpPr>
            <a:endCxn id="206" idx="2"/>
          </p:cNvCxnSpPr>
          <p:nvPr/>
        </p:nvCxnSpPr>
        <p:spPr>
          <a:xfrm>
            <a:off x="1764650" y="2332499"/>
            <a:ext cx="1470000" cy="237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09" name="Shape 209"/>
          <p:cNvCxnSpPr>
            <a:endCxn id="206" idx="2"/>
          </p:cNvCxnSpPr>
          <p:nvPr/>
        </p:nvCxnSpPr>
        <p:spPr>
          <a:xfrm>
            <a:off x="1900850" y="2183099"/>
            <a:ext cx="1333800" cy="386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10" name="Shape 210"/>
          <p:cNvCxnSpPr>
            <a:endCxn id="206" idx="2"/>
          </p:cNvCxnSpPr>
          <p:nvPr/>
        </p:nvCxnSpPr>
        <p:spPr>
          <a:xfrm rot="10800000" flipH="1">
            <a:off x="1926950" y="2569799"/>
            <a:ext cx="1307700" cy="249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11" name="Shape 211"/>
          <p:cNvSpPr txBox="1"/>
          <p:nvPr/>
        </p:nvSpPr>
        <p:spPr>
          <a:xfrm>
            <a:off x="1834500" y="349085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2198800" y="1417675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213" name="Shape 213"/>
          <p:cNvSpPr txBox="1"/>
          <p:nvPr/>
        </p:nvSpPr>
        <p:spPr>
          <a:xfrm>
            <a:off x="1163887" y="3882482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sp>
        <p:nvSpPr>
          <p:cNvPr id="215" name="Shape 215"/>
          <p:cNvSpPr/>
          <p:nvPr/>
        </p:nvSpPr>
        <p:spPr>
          <a:xfrm>
            <a:off x="1221875" y="1190850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6" name="Shape 216"/>
          <p:cNvSpPr txBox="1"/>
          <p:nvPr/>
        </p:nvSpPr>
        <p:spPr>
          <a:xfrm>
            <a:off x="3479725" y="768475"/>
            <a:ext cx="3635099" cy="5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0000"/>
                </a:solidFill>
              </a:rPr>
              <a:t>32x32x3 image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5x5x3 filter</a:t>
            </a:r>
          </a:p>
        </p:txBody>
      </p:sp>
      <p:cxnSp>
        <p:nvCxnSpPr>
          <p:cNvPr id="217" name="Shape 217"/>
          <p:cNvCxnSpPr/>
          <p:nvPr/>
        </p:nvCxnSpPr>
        <p:spPr>
          <a:xfrm flipH="1">
            <a:off x="2348650" y="1010250"/>
            <a:ext cx="984299" cy="23309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18" name="Shape 218"/>
          <p:cNvCxnSpPr/>
          <p:nvPr/>
        </p:nvCxnSpPr>
        <p:spPr>
          <a:xfrm flipH="1">
            <a:off x="2037649" y="1493775"/>
            <a:ext cx="1398900" cy="543899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19" name="Shape 219"/>
          <p:cNvCxnSpPr/>
          <p:nvPr/>
        </p:nvCxnSpPr>
        <p:spPr>
          <a:xfrm>
            <a:off x="3971900" y="2573100"/>
            <a:ext cx="236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20" name="Shape 220"/>
          <p:cNvSpPr txBox="1"/>
          <p:nvPr/>
        </p:nvSpPr>
        <p:spPr>
          <a:xfrm>
            <a:off x="3842425" y="2710950"/>
            <a:ext cx="2616248" cy="81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 dirty="0"/>
              <a:t>Convolve (slide) over all spatial locations</a:t>
            </a:r>
          </a:p>
        </p:txBody>
      </p:sp>
      <p:sp>
        <p:nvSpPr>
          <p:cNvPr id="221" name="Shape 221"/>
          <p:cNvSpPr/>
          <p:nvPr/>
        </p:nvSpPr>
        <p:spPr>
          <a:xfrm>
            <a:off x="7074950" y="1190850"/>
            <a:ext cx="956400" cy="2757900"/>
          </a:xfrm>
          <a:prstGeom prst="cube">
            <a:avLst>
              <a:gd name="adj" fmla="val 90357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2" name="Shape 222"/>
          <p:cNvSpPr txBox="1"/>
          <p:nvPr/>
        </p:nvSpPr>
        <p:spPr>
          <a:xfrm>
            <a:off x="6970553" y="703475"/>
            <a:ext cx="1804499" cy="4105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b="1" dirty="0">
                <a:solidFill>
                  <a:srgbClr val="0000FF"/>
                </a:solidFill>
              </a:rPr>
              <a:t>activation map</a:t>
            </a:r>
          </a:p>
        </p:txBody>
      </p:sp>
      <p:sp>
        <p:nvSpPr>
          <p:cNvPr id="223" name="Shape 223"/>
          <p:cNvSpPr txBox="1"/>
          <p:nvPr/>
        </p:nvSpPr>
        <p:spPr>
          <a:xfrm>
            <a:off x="6959443" y="3904329"/>
            <a:ext cx="328199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1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x="7626953" y="344865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28</a:t>
            </a:r>
          </a:p>
        </p:txBody>
      </p:sp>
      <p:sp>
        <p:nvSpPr>
          <p:cNvPr id="225" name="Shape 225"/>
          <p:cNvSpPr txBox="1"/>
          <p:nvPr/>
        </p:nvSpPr>
        <p:spPr>
          <a:xfrm>
            <a:off x="8031353" y="2037662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28</a:t>
            </a:r>
          </a:p>
        </p:txBody>
      </p:sp>
      <p:sp>
        <p:nvSpPr>
          <p:cNvPr id="23" name="Shape 169">
            <a:extLst>
              <a:ext uri="{FF2B5EF4-FFF2-40B4-BE49-F238E27FC236}">
                <a16:creationId xmlns:a16="http://schemas.microsoft.com/office/drawing/2014/main" id="{74F86F71-D684-F449-8D56-BADD4BB5B48A}"/>
              </a:ext>
            </a:extLst>
          </p:cNvPr>
          <p:cNvSpPr txBox="1"/>
          <p:nvPr/>
        </p:nvSpPr>
        <p:spPr>
          <a:xfrm>
            <a:off x="0" y="0"/>
            <a:ext cx="9144000" cy="656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/>
              <a:t>Convolution Layer</a:t>
            </a:r>
          </a:p>
        </p:txBody>
      </p:sp>
    </p:spTree>
    <p:extLst>
      <p:ext uri="{BB962C8B-B14F-4D97-AF65-F5344CB8AC3E}">
        <p14:creationId xmlns:p14="http://schemas.microsoft.com/office/powerpoint/2010/main" val="2233284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/>
        </p:nvSpPr>
        <p:spPr>
          <a:xfrm>
            <a:off x="7074950" y="1190850"/>
            <a:ext cx="956400" cy="2757900"/>
          </a:xfrm>
          <a:prstGeom prst="cube">
            <a:avLst>
              <a:gd name="adj" fmla="val 90357"/>
            </a:avLst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2" name="Shape 232"/>
          <p:cNvSpPr/>
          <p:nvPr/>
        </p:nvSpPr>
        <p:spPr>
          <a:xfrm>
            <a:off x="1638400" y="2162850"/>
            <a:ext cx="282299" cy="813899"/>
          </a:xfrm>
          <a:prstGeom prst="cube">
            <a:avLst>
              <a:gd name="adj" fmla="val 53382"/>
            </a:avLst>
          </a:prstGeom>
          <a:solidFill>
            <a:srgbClr val="D9EAD3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3" name="Shape 233"/>
          <p:cNvSpPr/>
          <p:nvPr/>
        </p:nvSpPr>
        <p:spPr>
          <a:xfrm>
            <a:off x="3234650" y="2428650"/>
            <a:ext cx="282299" cy="282299"/>
          </a:xfrm>
          <a:prstGeom prst="ellipse">
            <a:avLst/>
          </a:prstGeom>
          <a:solidFill>
            <a:srgbClr val="D9EAD3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34" name="Shape 234"/>
          <p:cNvCxnSpPr>
            <a:endCxn id="233" idx="2"/>
          </p:cNvCxnSpPr>
          <p:nvPr/>
        </p:nvCxnSpPr>
        <p:spPr>
          <a:xfrm rot="10800000" flipH="1">
            <a:off x="1745150" y="2569799"/>
            <a:ext cx="1489500" cy="399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35" name="Shape 235"/>
          <p:cNvCxnSpPr>
            <a:endCxn id="233" idx="2"/>
          </p:cNvCxnSpPr>
          <p:nvPr/>
        </p:nvCxnSpPr>
        <p:spPr>
          <a:xfrm>
            <a:off x="1764650" y="2332499"/>
            <a:ext cx="1470000" cy="237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36" name="Shape 236"/>
          <p:cNvCxnSpPr>
            <a:endCxn id="233" idx="2"/>
          </p:cNvCxnSpPr>
          <p:nvPr/>
        </p:nvCxnSpPr>
        <p:spPr>
          <a:xfrm>
            <a:off x="1900850" y="2183099"/>
            <a:ext cx="1333800" cy="386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37" name="Shape 237"/>
          <p:cNvCxnSpPr>
            <a:endCxn id="233" idx="2"/>
          </p:cNvCxnSpPr>
          <p:nvPr/>
        </p:nvCxnSpPr>
        <p:spPr>
          <a:xfrm rot="10800000" flipH="1">
            <a:off x="1926950" y="2569799"/>
            <a:ext cx="1307700" cy="249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38" name="Shape 238"/>
          <p:cNvSpPr txBox="1"/>
          <p:nvPr/>
        </p:nvSpPr>
        <p:spPr>
          <a:xfrm>
            <a:off x="1834500" y="349085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239" name="Shape 239"/>
          <p:cNvSpPr txBox="1"/>
          <p:nvPr/>
        </p:nvSpPr>
        <p:spPr>
          <a:xfrm>
            <a:off x="2198800" y="1417675"/>
            <a:ext cx="491700" cy="28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32</a:t>
            </a:r>
          </a:p>
        </p:txBody>
      </p:sp>
      <p:sp>
        <p:nvSpPr>
          <p:cNvPr id="240" name="Shape 240"/>
          <p:cNvSpPr txBox="1"/>
          <p:nvPr/>
        </p:nvSpPr>
        <p:spPr>
          <a:xfrm>
            <a:off x="1163887" y="3882482"/>
            <a:ext cx="491700" cy="18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</a:t>
            </a:r>
          </a:p>
        </p:txBody>
      </p:sp>
      <p:sp>
        <p:nvSpPr>
          <p:cNvPr id="242" name="Shape 242"/>
          <p:cNvSpPr txBox="1"/>
          <p:nvPr/>
        </p:nvSpPr>
        <p:spPr>
          <a:xfrm>
            <a:off x="3479725" y="768475"/>
            <a:ext cx="3635099" cy="5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0000"/>
                </a:solidFill>
              </a:rPr>
              <a:t>32x32x3 image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5x5x3 filter</a:t>
            </a:r>
          </a:p>
        </p:txBody>
      </p:sp>
      <p:cxnSp>
        <p:nvCxnSpPr>
          <p:cNvPr id="243" name="Shape 243"/>
          <p:cNvCxnSpPr/>
          <p:nvPr/>
        </p:nvCxnSpPr>
        <p:spPr>
          <a:xfrm flipH="1">
            <a:off x="2348650" y="1010250"/>
            <a:ext cx="984299" cy="23309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44" name="Shape 244"/>
          <p:cNvCxnSpPr/>
          <p:nvPr/>
        </p:nvCxnSpPr>
        <p:spPr>
          <a:xfrm flipH="1">
            <a:off x="2037649" y="1493775"/>
            <a:ext cx="1398900" cy="543899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45" name="Shape 245"/>
          <p:cNvCxnSpPr/>
          <p:nvPr/>
        </p:nvCxnSpPr>
        <p:spPr>
          <a:xfrm>
            <a:off x="3971900" y="2573100"/>
            <a:ext cx="236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46" name="Shape 246"/>
          <p:cNvSpPr txBox="1"/>
          <p:nvPr/>
        </p:nvSpPr>
        <p:spPr>
          <a:xfrm>
            <a:off x="3842425" y="2710950"/>
            <a:ext cx="2627823" cy="81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dirty="0"/>
              <a:t>Convolve (slide) over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 dirty="0"/>
              <a:t>all spatial locations</a:t>
            </a:r>
          </a:p>
        </p:txBody>
      </p:sp>
      <p:sp>
        <p:nvSpPr>
          <p:cNvPr id="247" name="Shape 247"/>
          <p:cNvSpPr/>
          <p:nvPr/>
        </p:nvSpPr>
        <p:spPr>
          <a:xfrm>
            <a:off x="7452928" y="1190850"/>
            <a:ext cx="956400" cy="2757900"/>
          </a:xfrm>
          <a:prstGeom prst="cube">
            <a:avLst>
              <a:gd name="adj" fmla="val 90357"/>
            </a:avLst>
          </a:prstGeom>
          <a:solidFill>
            <a:srgbClr val="D9EAD3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8" name="Shape 248"/>
          <p:cNvSpPr txBox="1"/>
          <p:nvPr/>
        </p:nvSpPr>
        <p:spPr>
          <a:xfrm>
            <a:off x="7049900" y="752275"/>
            <a:ext cx="2063399" cy="54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activation maps</a:t>
            </a:r>
          </a:p>
        </p:txBody>
      </p:sp>
      <p:sp>
        <p:nvSpPr>
          <p:cNvPr id="249" name="Shape 249"/>
          <p:cNvSpPr txBox="1"/>
          <p:nvPr/>
        </p:nvSpPr>
        <p:spPr>
          <a:xfrm>
            <a:off x="7337421" y="3904329"/>
            <a:ext cx="328199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1</a:t>
            </a:r>
          </a:p>
        </p:txBody>
      </p:sp>
      <p:sp>
        <p:nvSpPr>
          <p:cNvPr id="250" name="Shape 250"/>
          <p:cNvSpPr txBox="1"/>
          <p:nvPr/>
        </p:nvSpPr>
        <p:spPr>
          <a:xfrm>
            <a:off x="8004930" y="3448650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28</a:t>
            </a:r>
          </a:p>
        </p:txBody>
      </p:sp>
      <p:sp>
        <p:nvSpPr>
          <p:cNvPr id="251" name="Shape 251"/>
          <p:cNvSpPr txBox="1"/>
          <p:nvPr/>
        </p:nvSpPr>
        <p:spPr>
          <a:xfrm>
            <a:off x="8409330" y="2037662"/>
            <a:ext cx="491700" cy="30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28</a:t>
            </a:r>
          </a:p>
        </p:txBody>
      </p:sp>
      <p:sp>
        <p:nvSpPr>
          <p:cNvPr id="252" name="Shape 252"/>
          <p:cNvSpPr/>
          <p:nvPr/>
        </p:nvSpPr>
        <p:spPr>
          <a:xfrm>
            <a:off x="1221875" y="1190850"/>
            <a:ext cx="956400" cy="2757900"/>
          </a:xfrm>
          <a:prstGeom prst="cube">
            <a:avLst>
              <a:gd name="adj" fmla="val 77711"/>
            </a:avLst>
          </a:prstGeom>
          <a:solidFill>
            <a:srgbClr val="F4CCCC">
              <a:alpha val="51920"/>
            </a:srgbClr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3" name="Shape 253"/>
          <p:cNvSpPr txBox="1"/>
          <p:nvPr/>
        </p:nvSpPr>
        <p:spPr>
          <a:xfrm>
            <a:off x="2548387" y="4069590"/>
            <a:ext cx="4560426" cy="54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/>
              <a:t>Consider a second, </a:t>
            </a:r>
            <a:r>
              <a:rPr lang="en" sz="2400" dirty="0">
                <a:solidFill>
                  <a:srgbClr val="38761D"/>
                </a:solidFill>
              </a:rPr>
              <a:t>green </a:t>
            </a:r>
            <a:r>
              <a:rPr lang="en" sz="2400" dirty="0"/>
              <a:t>filter</a:t>
            </a:r>
          </a:p>
        </p:txBody>
      </p:sp>
      <p:sp>
        <p:nvSpPr>
          <p:cNvPr id="25" name="Shape 169">
            <a:extLst>
              <a:ext uri="{FF2B5EF4-FFF2-40B4-BE49-F238E27FC236}">
                <a16:creationId xmlns:a16="http://schemas.microsoft.com/office/drawing/2014/main" id="{A5FD07FA-56DD-9B4B-8835-15B172527914}"/>
              </a:ext>
            </a:extLst>
          </p:cNvPr>
          <p:cNvSpPr txBox="1"/>
          <p:nvPr/>
        </p:nvSpPr>
        <p:spPr>
          <a:xfrm>
            <a:off x="0" y="0"/>
            <a:ext cx="9144000" cy="656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/>
              <a:t>Convolution Layer</a:t>
            </a:r>
          </a:p>
        </p:txBody>
      </p:sp>
    </p:spTree>
    <p:extLst>
      <p:ext uri="{BB962C8B-B14F-4D97-AF65-F5344CB8AC3E}">
        <p14:creationId xmlns:p14="http://schemas.microsoft.com/office/powerpoint/2010/main" val="3475713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4443</TotalTime>
  <Words>3233</Words>
  <Application>Microsoft Macintosh PowerPoint</Application>
  <PresentationFormat>On-screen Show (16:9)</PresentationFormat>
  <Paragraphs>624</Paragraphs>
  <Slides>73</Slides>
  <Notes>68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0" baseType="lpstr">
      <vt:lpstr>Arial</vt:lpstr>
      <vt:lpstr>Calibri</vt:lpstr>
      <vt:lpstr>Calibri Light</vt:lpstr>
      <vt:lpstr>Cambria Math</vt:lpstr>
      <vt:lpstr>Helvetica Neue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Radu Ionescu</cp:lastModifiedBy>
  <cp:revision>243</cp:revision>
  <dcterms:modified xsi:type="dcterms:W3CDTF">2021-12-09T17:38:21Z</dcterms:modified>
</cp:coreProperties>
</file>